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7"/>
  </p:notesMasterIdLst>
  <p:sldIdLst>
    <p:sldId id="256" r:id="rId4"/>
    <p:sldId id="257" r:id="rId5"/>
    <p:sldId id="282" r:id="rId6"/>
    <p:sldId id="274" r:id="rId7"/>
    <p:sldId id="275" r:id="rId8"/>
    <p:sldId id="276" r:id="rId9"/>
    <p:sldId id="280" r:id="rId10"/>
    <p:sldId id="277" r:id="rId11"/>
    <p:sldId id="278" r:id="rId12"/>
    <p:sldId id="279" r:id="rId13"/>
    <p:sldId id="283" r:id="rId14"/>
    <p:sldId id="265" r:id="rId15"/>
    <p:sldId id="281" r:id="rId16"/>
    <p:sldId id="285" r:id="rId17"/>
    <p:sldId id="284" r:id="rId18"/>
    <p:sldId id="266" r:id="rId19"/>
    <p:sldId id="267" r:id="rId20"/>
    <p:sldId id="268" r:id="rId21"/>
    <p:sldId id="269" r:id="rId22"/>
    <p:sldId id="270" r:id="rId23"/>
    <p:sldId id="271" r:id="rId24"/>
    <p:sldId id="272" r:id="rId25"/>
    <p:sldId id="273" r:id="rId26"/>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6"/>
    <p:restoredTop sz="78876"/>
  </p:normalViewPr>
  <p:slideViewPr>
    <p:cSldViewPr snapToGrid="0">
      <p:cViewPr>
        <p:scale>
          <a:sx n="135" d="100"/>
          <a:sy n="135" d="100"/>
        </p:scale>
        <p:origin x="2536"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PlaceHolder 1"/>
          <p:cNvSpPr>
            <a:spLocks noGrp="1" noRot="1" noChangeAspect="1"/>
          </p:cNvSpPr>
          <p:nvPr>
            <p:ph type="sldImg"/>
          </p:nvPr>
        </p:nvSpPr>
        <p:spPr>
          <a:xfrm>
            <a:off x="604440" y="840600"/>
            <a:ext cx="7598520" cy="4148640"/>
          </a:xfrm>
          <a:prstGeom prst="rect">
            <a:avLst/>
          </a:prstGeom>
          <a:noFill/>
          <a:ln w="0">
            <a:noFill/>
          </a:ln>
        </p:spPr>
        <p:txBody>
          <a:bodyPr lIns="0" tIns="0" rIns="0" bIns="0" anchor="ctr">
            <a:noAutofit/>
          </a:bodyPr>
          <a:lstStyle/>
          <a:p>
            <a:r>
              <a:rPr lang="en-US" sz="1640" b="0" strike="noStrike" spc="-1">
                <a:solidFill>
                  <a:schemeClr val="dk1"/>
                </a:solidFill>
                <a:latin typeface="Calibri"/>
              </a:rPr>
              <a:t>Click to move the slide</a:t>
            </a:r>
          </a:p>
        </p:txBody>
      </p:sp>
      <p:sp>
        <p:nvSpPr>
          <p:cNvPr id="124" name="PlaceHolder 2"/>
          <p:cNvSpPr>
            <a:spLocks noGrp="1"/>
          </p:cNvSpPr>
          <p:nvPr>
            <p:ph type="body"/>
          </p:nvPr>
        </p:nvSpPr>
        <p:spPr>
          <a:xfrm>
            <a:off x="880560" y="5255280"/>
            <a:ext cx="7046640" cy="4978440"/>
          </a:xfrm>
          <a:prstGeom prst="rect">
            <a:avLst/>
          </a:prstGeom>
          <a:noFill/>
          <a:ln w="0">
            <a:noFill/>
          </a:ln>
        </p:spPr>
        <p:txBody>
          <a:bodyPr lIns="0" tIns="0" rIns="0" bIns="0" anchor="t">
            <a:noAutofit/>
          </a:bodyPr>
          <a:lstStyle/>
          <a:p>
            <a:pPr marL="216000" indent="0">
              <a:buNone/>
            </a:pPr>
            <a:r>
              <a:rPr lang="en-US" sz="2900" b="0" strike="noStrike" spc="-1">
                <a:solidFill>
                  <a:srgbClr val="000000"/>
                </a:solidFill>
                <a:latin typeface="Arial"/>
              </a:rPr>
              <a:t>Click to edit the notes format</a:t>
            </a:r>
          </a:p>
        </p:txBody>
      </p:sp>
      <p:sp>
        <p:nvSpPr>
          <p:cNvPr id="125" name="PlaceHolder 3"/>
          <p:cNvSpPr>
            <a:spLocks noGrp="1"/>
          </p:cNvSpPr>
          <p:nvPr>
            <p:ph type="hdr"/>
          </p:nvPr>
        </p:nvSpPr>
        <p:spPr>
          <a:xfrm>
            <a:off x="0" y="0"/>
            <a:ext cx="3822480" cy="5529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126" name="PlaceHolder 4"/>
          <p:cNvSpPr>
            <a:spLocks noGrp="1"/>
          </p:cNvSpPr>
          <p:nvPr>
            <p:ph type="dt" idx="10"/>
          </p:nvPr>
        </p:nvSpPr>
        <p:spPr>
          <a:xfrm>
            <a:off x="4985640" y="0"/>
            <a:ext cx="3822480" cy="5529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27" name="PlaceHolder 5"/>
          <p:cNvSpPr>
            <a:spLocks noGrp="1"/>
          </p:cNvSpPr>
          <p:nvPr>
            <p:ph type="ftr" idx="11"/>
          </p:nvPr>
        </p:nvSpPr>
        <p:spPr>
          <a:xfrm>
            <a:off x="0" y="10510920"/>
            <a:ext cx="3822480" cy="5529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28" name="PlaceHolder 6"/>
          <p:cNvSpPr>
            <a:spLocks noGrp="1"/>
          </p:cNvSpPr>
          <p:nvPr>
            <p:ph type="sldNum" idx="12"/>
          </p:nvPr>
        </p:nvSpPr>
        <p:spPr>
          <a:xfrm>
            <a:off x="4985640" y="10510920"/>
            <a:ext cx="3822480" cy="5529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82883DE2-4C85-47E1-8090-E153244A514D}"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869950" y="1257300"/>
            <a:ext cx="6032500" cy="3394075"/>
          </a:xfrm>
          <a:prstGeom prst="rect">
            <a:avLst/>
          </a:prstGeom>
          <a:ln w="0">
            <a:noFill/>
          </a:ln>
        </p:spPr>
      </p:sp>
      <p:sp>
        <p:nvSpPr>
          <p:cNvPr id="302" name="PlaceHolder 2"/>
          <p:cNvSpPr>
            <a:spLocks noGrp="1"/>
          </p:cNvSpPr>
          <p:nvPr>
            <p:ph type="body"/>
          </p:nvPr>
        </p:nvSpPr>
        <p:spPr>
          <a:xfrm>
            <a:off x="777240" y="4840560"/>
            <a:ext cx="6217560" cy="396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https://pdb101.rcsb.org/learn/other-resources/molecular-backgrounds-for-virtual-meetings</a:t>
            </a:r>
          </a:p>
        </p:txBody>
      </p:sp>
      <p:sp>
        <p:nvSpPr>
          <p:cNvPr id="303" name="PlaceHolder 3"/>
          <p:cNvSpPr>
            <a:spLocks noGrp="1"/>
          </p:cNvSpPr>
          <p:nvPr>
            <p:ph type="sldNum" idx="13"/>
          </p:nvPr>
        </p:nvSpPr>
        <p:spPr>
          <a:xfrm>
            <a:off x="4402440" y="9553680"/>
            <a:ext cx="3367800" cy="504000"/>
          </a:xfrm>
          <a:prstGeom prst="rect">
            <a:avLst/>
          </a:prstGeom>
          <a:noFill/>
          <a:ln w="0">
            <a:noFill/>
          </a:ln>
        </p:spPr>
        <p:txBody>
          <a:bodyPr lIns="91440" tIns="45720" rIns="91440" bIns="45720" anchor="b">
            <a:noAutofit/>
          </a:bodyPr>
          <a:lstStyle>
            <a:lvl1pPr indent="0" algn="r" defTabSz="914400">
              <a:lnSpc>
                <a:spcPct val="100000"/>
              </a:lnSpc>
              <a:buNone/>
              <a:tabLst>
                <a:tab pos="0" algn="l"/>
              </a:tabLst>
              <a:defRPr lang="en-US" sz="1200" b="0" strike="noStrike" spc="-1">
                <a:solidFill>
                  <a:srgbClr val="000000"/>
                </a:solidFill>
                <a:latin typeface="Calibri"/>
                <a:ea typeface="+mn-ea"/>
              </a:defRPr>
            </a:lvl1pPr>
          </a:lstStyle>
          <a:p>
            <a:pPr indent="0" algn="r" defTabSz="914400">
              <a:lnSpc>
                <a:spcPct val="100000"/>
              </a:lnSpc>
              <a:buNone/>
              <a:tabLst>
                <a:tab pos="0" algn="l"/>
              </a:tabLst>
            </a:pPr>
            <a:fld id="{0D94F1F7-C7B3-4124-9473-FA23C83D0827}" type="slidenum">
              <a:rPr lang="en-US" sz="1200" b="0" strike="noStrike" spc="-1">
                <a:solidFill>
                  <a:srgbClr val="000000"/>
                </a:solidFill>
                <a:latin typeface="Calibri"/>
                <a:ea typeface="+mn-ea"/>
              </a:rPr>
              <a:t>1</a:t>
            </a:fld>
            <a:endParaRPr lang="en-US"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777240" y="1257120"/>
            <a:ext cx="6217560" cy="3394440"/>
          </a:xfrm>
          <a:prstGeom prst="rect">
            <a:avLst/>
          </a:prstGeom>
          <a:ln w="0">
            <a:noFill/>
          </a:ln>
        </p:spPr>
      </p:sp>
      <p:sp>
        <p:nvSpPr>
          <p:cNvPr id="305" name="PlaceHolder 2"/>
          <p:cNvSpPr>
            <a:spLocks noGrp="1"/>
          </p:cNvSpPr>
          <p:nvPr>
            <p:ph type="body"/>
          </p:nvPr>
        </p:nvSpPr>
        <p:spPr>
          <a:xfrm>
            <a:off x="777240" y="4840560"/>
            <a:ext cx="6217560" cy="3960000"/>
          </a:xfrm>
          <a:prstGeom prst="rect">
            <a:avLst/>
          </a:prstGeom>
          <a:noFill/>
          <a:ln w="0">
            <a:noFill/>
          </a:ln>
        </p:spPr>
        <p:txBody>
          <a:bodyPr lIns="91440" tIns="45720" rIns="91440" bIns="45720" anchor="t">
            <a:noAutofit/>
          </a:bodyPr>
          <a:lstStyle/>
          <a:p>
            <a:pPr marL="216000" indent="0">
              <a:lnSpc>
                <a:spcPct val="100000"/>
              </a:lnSpc>
              <a:buNone/>
            </a:pPr>
            <a:r>
              <a:rPr lang="en-US" sz="2000" b="1" strike="noStrike" spc="-1">
                <a:solidFill>
                  <a:srgbClr val="000000"/>
                </a:solidFill>
                <a:latin typeface="Arial"/>
              </a:rPr>
              <a:t>Warren L. DeLano</a:t>
            </a:r>
            <a:endParaRPr lang="en-US" sz="2000" b="0" strike="noStrike" spc="-1">
              <a:solidFill>
                <a:srgbClr val="000000"/>
              </a:solidFill>
              <a:latin typeface="Arial"/>
            </a:endParaRPr>
          </a:p>
        </p:txBody>
      </p:sp>
      <p:sp>
        <p:nvSpPr>
          <p:cNvPr id="306" name="PlaceHolder 3"/>
          <p:cNvSpPr>
            <a:spLocks noGrp="1"/>
          </p:cNvSpPr>
          <p:nvPr>
            <p:ph type="sldNum" idx="14"/>
          </p:nvPr>
        </p:nvSpPr>
        <p:spPr>
          <a:xfrm>
            <a:off x="4402440" y="9553680"/>
            <a:ext cx="3367800" cy="50400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179D5AD-02AB-4F74-8A23-D795CB4CA9C5}" type="slidenum">
              <a:rPr lang="en-US" sz="1200" b="0" strike="noStrike" spc="-1">
                <a:solidFill>
                  <a:srgbClr val="000000"/>
                </a:solidFill>
                <a:latin typeface="Times New Roman"/>
              </a:rPr>
              <a:t>2</a:t>
            </a:fld>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533400" y="763588"/>
            <a:ext cx="6704013" cy="3771900"/>
          </a:xfrm>
          <a:prstGeom prst="rect">
            <a:avLst/>
          </a:prstGeom>
          <a:ln w="0">
            <a:noFill/>
          </a:ln>
        </p:spPr>
      </p:sp>
      <p:sp>
        <p:nvSpPr>
          <p:cNvPr id="32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Best</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resolution</a:t>
            </a:r>
            <a:r>
              <a:rPr lang="en-US" sz="1800" b="1" spc="-1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for</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2XHI.</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It</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1.55</a:t>
            </a:r>
            <a:r>
              <a:rPr lang="en-US" sz="1800" b="1" spc="-1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err="1">
                <a:effectLst/>
                <a:latin typeface="Times New Roman" panose="02020603050405020304" pitchFamily="18" charset="0"/>
                <a:ea typeface="Garamond" panose="02020404030301010803" pitchFamily="18" charset="0"/>
                <a:cs typeface="Garamond" panose="02020404030301010803" pitchFamily="18" charset="0"/>
              </a:rPr>
              <a:t>Å</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1EBM</a:t>
            </a:r>
            <a:r>
              <a:rPr lang="en-US" sz="1800" b="1" spc="-1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has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2.10</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err="1">
                <a:effectLst/>
                <a:latin typeface="Times New Roman" panose="02020603050405020304" pitchFamily="18" charset="0"/>
                <a:ea typeface="Garamond" panose="02020404030301010803" pitchFamily="18" charset="0"/>
                <a:cs typeface="Garamond" panose="02020404030301010803" pitchFamily="18" charset="0"/>
              </a:rPr>
              <a:t>Å</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resolution.</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only</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full-length</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structures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are 1KO9 and 2XHI. With a resolution ~1.6 </a:t>
            </a:r>
            <a:r>
              <a:rPr lang="en-US" sz="1800" b="1" dirty="0" err="1">
                <a:effectLst/>
                <a:latin typeface="Times New Roman" panose="02020603050405020304" pitchFamily="18" charset="0"/>
                <a:ea typeface="Garamond" panose="02020404030301010803" pitchFamily="18" charset="0"/>
                <a:cs typeface="Garamond" panose="02020404030301010803" pitchFamily="18" charset="0"/>
              </a:rPr>
              <a:t>Å</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 or worse one cannot reliably predict the positions of the H atoms from the electron density.</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indent="0">
              <a:lnSpc>
                <a:spcPct val="98000"/>
              </a:lnSpc>
              <a:buNone/>
            </a:pPr>
            <a:endParaRPr lang="en-US" sz="1200" b="0" strike="noStrike" spc="-1" dirty="0">
              <a:solidFill>
                <a:srgbClr val="000000"/>
              </a:solid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841375"/>
            <a:ext cx="7375525" cy="41481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1EBM contains a DNA duplex and a protein, OGG1. We usually consider a DNA duplex to be one macromolecule even if the two strands are not covalently connected, thus 2 macromolecules in total. There are 3 chains, A</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(OGG1 protein), C</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and</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D</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(two</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strands of DNA). Chain</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protein</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OGG1. It is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 K249Q mutant which means Lys249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K on blue background on previous page)</a:t>
            </a:r>
            <a:r>
              <a:rPr lang="en-US" sz="1800" b="1" spc="-5"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has been mutated to Gln. It is not a full-length protein. Residues 1 to 11 and 326 to 345 have been removed (See the “Sequence” tab, and compare with the bold face residues in the sequence on the previous page). One likely reason why the researchers behind this study removed these two segments is that they are structurally disordered. Possibly they were not able to crystallize the full-length protein. The researchers</a:t>
            </a:r>
            <a:r>
              <a:rPr lang="en-US" sz="1800" b="1" spc="40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expressed, in </a:t>
            </a:r>
            <a:r>
              <a:rPr lang="en-US" sz="1800" b="1" i="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E. coli</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 DNA construct comprising residues 12 to 325 of human K249Q OGG1, but put a His-tag</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at</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N-terminus.</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They</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produced</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a</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lot</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of</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protein</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and</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used</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His-tag</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to</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purify</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0"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protein.</a:t>
            </a:r>
            <a:r>
              <a:rPr lang="en-US" sz="1800" b="1" spc="-5"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rPr>
              <a:t>Note that residues 9 to 11 are RRM in the wild-type OGG1 (previous page), but GSE in the 1EBM structure. The residues 9 to 11 listed in the PDB file and on the PDB “Sequence” web page are parts of the linker between the His tag and the rest of the construct, and thus not really mutations of OGG1.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Times New Roman" panose="02020603050405020304" pitchFamily="18" charset="0"/>
              <a:ea typeface="Garamond" panose="02020404030301010803" pitchFamily="18" charset="0"/>
              <a:cs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 authors are “S.D.BRUNER,D.P.NORMAN, and G.L.VERDINE”. This is an X-ray crystallography</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study. The resolution is 2.10 </a:t>
            </a:r>
            <a:r>
              <a:rPr lang="en-US" sz="1800" b="1" dirty="0" err="1">
                <a:effectLst/>
                <a:latin typeface="Times New Roman" panose="02020603050405020304" pitchFamily="18" charset="0"/>
                <a:ea typeface="Garamond" panose="02020404030301010803" pitchFamily="18" charset="0"/>
                <a:cs typeface="Garamond" panose="02020404030301010803" pitchFamily="18" charset="0"/>
              </a:rPr>
              <a:t>Å</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 In “REMARK 200” we find experimental details. The structure was</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solved using a synchrotron. “REMARK 465” and “REMARK 470” contains missing residues and</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missing atoms (in visible residues), respectively, in the crystal structure. These are missing since there was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no</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visible</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electron</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density</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for</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these</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residues/atoms.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reason</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for</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this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that</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they</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are</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structurally disordered/flexible/floppy. “SEQRES” contains the sequence.</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Slide Number Placeholder 3"/>
          <p:cNvSpPr>
            <a:spLocks noGrp="1"/>
          </p:cNvSpPr>
          <p:nvPr>
            <p:ph type="sldNum" idx="12"/>
          </p:nvPr>
        </p:nvSpPr>
        <p:spPr/>
        <p:txBody>
          <a:bodyPr/>
          <a:lstStyle/>
          <a:p>
            <a:pPr indent="0" algn="r">
              <a:buNone/>
            </a:pPr>
            <a:fld id="{82883DE2-4C85-47E1-8090-E153244A514D}" type="slidenum">
              <a:rPr lang="en-US" sz="1400" b="0" strike="noStrike" spc="-1" smtClean="0">
                <a:solidFill>
                  <a:srgbClr val="000000"/>
                </a:solidFill>
                <a:latin typeface="Times New Roman"/>
              </a:rPr>
              <a:t>13</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5750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533400" y="763588"/>
            <a:ext cx="6704013" cy="3771900"/>
          </a:xfrm>
          <a:prstGeom prst="rect">
            <a:avLst/>
          </a:prstGeom>
          <a:ln w="0">
            <a:noFill/>
          </a:ln>
        </p:spPr>
      </p:sp>
      <p:sp>
        <p:nvSpPr>
          <p:cNvPr id="32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There are 2 β-sheets. They contain 2 and 5 β-strands, respectively. There are more residues in α-helices than in β-sheets.</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marR="0" lvl="0" indent="0" algn="l" defTabSz="914400" rtl="0" eaLnBrk="1" fontAlgn="auto" latinLnBrk="0" hangingPunct="1">
              <a:lnSpc>
                <a:spcPct val="98000"/>
              </a:lnSpc>
              <a:spcBef>
                <a:spcPts val="0"/>
              </a:spcBef>
              <a:spcAft>
                <a:spcPts val="0"/>
              </a:spcAft>
              <a:buClrTx/>
              <a:buSzTx/>
              <a:buFontTx/>
              <a:buNone/>
              <a:tabLst/>
              <a:defRPr/>
            </a:pPr>
            <a:endParaRPr lang="en-US" sz="1800" b="1" dirty="0">
              <a:effectLst/>
              <a:latin typeface="Times New Roman" panose="02020603050405020304" pitchFamily="18" charset="0"/>
              <a:ea typeface="Garamond" panose="02020404030301010803" pitchFamily="18" charset="0"/>
              <a:cs typeface="Garamond" panose="02020404030301010803" pitchFamily="18" charset="0"/>
            </a:endParaRPr>
          </a:p>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Asp174</a:t>
            </a:r>
            <a:r>
              <a:rPr lang="en-US" sz="1800" b="1" spc="-3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in</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loop</a:t>
            </a:r>
            <a:r>
              <a:rPr lang="en-US" sz="1800" b="1" spc="-2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(connecting</a:t>
            </a:r>
            <a:r>
              <a:rPr lang="en-US" sz="1800" b="1" spc="-2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two</a:t>
            </a:r>
            <a:r>
              <a:rPr lang="en-US" sz="1800" b="1" spc="-2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β-</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strands).</a:t>
            </a:r>
          </a:p>
          <a:p>
            <a:pPr marL="70560" marR="0" lvl="0" indent="0" algn="l" defTabSz="914400" rtl="0" eaLnBrk="1" fontAlgn="auto" latinLnBrk="0" hangingPunct="1">
              <a:lnSpc>
                <a:spcPct val="98000"/>
              </a:lnSpc>
              <a:spcBef>
                <a:spcPts val="0"/>
              </a:spcBef>
              <a:spcAft>
                <a:spcPts val="0"/>
              </a:spcAft>
              <a:buClrTx/>
              <a:buSzTx/>
              <a:buFontTx/>
              <a:buNone/>
              <a:tabLst/>
              <a:defRPr/>
            </a:pPr>
            <a:endParaRPr lang="en-US" sz="1800" b="1" spc="-10" dirty="0">
              <a:effectLst/>
              <a:latin typeface="Times New Roman" panose="02020603050405020304" pitchFamily="18" charset="0"/>
              <a:ea typeface="Garamond" panose="02020404030301010803" pitchFamily="18" charset="0"/>
              <a:cs typeface="Garamond" panose="02020404030301010803" pitchFamily="18" charset="0"/>
            </a:endParaRPr>
          </a:p>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rPr>
              <a:t>The residues sticking out into the solvent, for example those I have colored pink below, are charged (Lys, Arg &amp; Glu) or polar (Gln). All these are hydrophilic.</a:t>
            </a:r>
            <a:r>
              <a:rPr lang="en-US" sz="1800" b="1" spc="200" dirty="0">
                <a:effectLst/>
                <a:latin typeface="Times New Roman" panose="02020603050405020304" pitchFamily="18" charset="0"/>
                <a:ea typeface="Garamond" panose="02020404030301010803" pitchFamily="18" charset="0"/>
              </a:rPr>
              <a:t> </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marR="0" lvl="0" indent="0" algn="l" defTabSz="914400" rtl="0" eaLnBrk="1" fontAlgn="auto" latinLnBrk="0" hangingPunct="1">
              <a:lnSpc>
                <a:spcPct val="98000"/>
              </a:lnSpc>
              <a:spcBef>
                <a:spcPts val="0"/>
              </a:spcBef>
              <a:spcAft>
                <a:spcPts val="0"/>
              </a:spcAft>
              <a:buClrTx/>
              <a:buSzTx/>
              <a:buFontTx/>
              <a:buNone/>
              <a:tabLst/>
              <a:defRPr/>
            </a:pPr>
            <a:endParaRPr lang="en-US" sz="1800" b="1" dirty="0">
              <a:effectLst/>
              <a:latin typeface="Times New Roman" panose="02020603050405020304" pitchFamily="18" charset="0"/>
              <a:ea typeface="Garamond" panose="02020404030301010803" pitchFamily="18" charset="0"/>
              <a:cs typeface="Garamond" panose="02020404030301010803" pitchFamily="18" charset="0"/>
            </a:endParaRPr>
          </a:p>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 pink residues (colored manually by me) in the figure below are forming a network of hydrophobic</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interactions. Hydrophobic interaction forces are stabilizing this region.</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indent="0">
              <a:lnSpc>
                <a:spcPct val="98000"/>
              </a:lnSpc>
              <a:buNone/>
            </a:pPr>
            <a:endParaRPr lang="en-US" sz="1200" b="0" strike="noStrike" spc="-1" dirty="0">
              <a:solidFill>
                <a:srgbClr val="000000"/>
              </a:solidFill>
              <a:latin typeface="Arial"/>
            </a:endParaRPr>
          </a:p>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figure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below</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shows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hydrogen</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bonds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stabilizing</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1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α-helix.</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H-bonds</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are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between</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amide O-atom residue </a:t>
            </a:r>
            <a:r>
              <a:rPr lang="en-US" sz="1800" b="1" i="1" dirty="0">
                <a:effectLst/>
                <a:latin typeface="Times New Roman" panose="02020603050405020304" pitchFamily="18" charset="0"/>
                <a:ea typeface="Garamond" panose="02020404030301010803" pitchFamily="18" charset="0"/>
                <a:cs typeface="Garamond" panose="02020404030301010803" pitchFamily="18" charset="0"/>
              </a:rPr>
              <a:t>n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and the backbone N-atom of residue </a:t>
            </a:r>
            <a:r>
              <a:rPr lang="en-US" sz="1800" b="1" i="1" dirty="0">
                <a:effectLst/>
                <a:latin typeface="Times New Roman" panose="02020603050405020304" pitchFamily="18" charset="0"/>
                <a:ea typeface="Garamond" panose="02020404030301010803" pitchFamily="18" charset="0"/>
                <a:cs typeface="Garamond" panose="02020404030301010803" pitchFamily="18" charset="0"/>
              </a:rPr>
              <a:t>n</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+4. There are approximately 4 turns.</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indent="0">
              <a:lnSpc>
                <a:spcPct val="98000"/>
              </a:lnSpc>
              <a:buNone/>
            </a:pPr>
            <a:endParaRPr lang="en-US" sz="1200" b="0" strike="noStrike" spc="-1" dirty="0">
              <a:solidFill>
                <a:srgbClr val="000000"/>
              </a:solidFill>
              <a:latin typeface="Arial"/>
            </a:endParaRPr>
          </a:p>
          <a:p>
            <a:pPr marL="70560" marR="0" lvl="0" indent="0" algn="l" defTabSz="914400" rtl="0" eaLnBrk="1" fontAlgn="auto" latinLnBrk="0" hangingPunct="1">
              <a:lnSpc>
                <a:spcPct val="98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There is one gap, between residues 79 and 83, </a:t>
            </a:r>
            <a:r>
              <a:rPr lang="en-US" sz="1800" b="1" i="1" dirty="0">
                <a:effectLst/>
                <a:latin typeface="Times New Roman" panose="02020603050405020304" pitchFamily="18" charset="0"/>
                <a:ea typeface="Garamond" panose="02020404030301010803" pitchFamily="18" charset="0"/>
                <a:cs typeface="Garamond" panose="02020404030301010803" pitchFamily="18" charset="0"/>
              </a:rPr>
              <a:t>i.e.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residues 80-82 are missing. Very likely, they were not visible in the electron density due to structural disorder.</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In the most recent version of </a:t>
            </a:r>
            <a:r>
              <a:rPr lang="en-US" sz="1800" b="1" dirty="0" err="1">
                <a:effectLst/>
                <a:latin typeface="Times New Roman" panose="02020603050405020304" pitchFamily="18" charset="0"/>
                <a:ea typeface="Garamond" panose="02020404030301010803" pitchFamily="18" charset="0"/>
                <a:cs typeface="Garamond" panose="02020404030301010803" pitchFamily="18" charset="0"/>
              </a:rPr>
              <a:t>PyMOL</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 gaps like this are no longer “missing” completely in cartoon rendering. Instead, a dotted loop is shown.</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70560" indent="0">
              <a:lnSpc>
                <a:spcPct val="98000"/>
              </a:lnSpc>
              <a:buNone/>
            </a:pPr>
            <a:r>
              <a:rPr lang="en-US" sz="1200" b="0" strike="noStrike" spc="-1" dirty="0">
                <a:solidFill>
                  <a:srgbClr val="000000"/>
                </a:solidFill>
                <a:latin typeface="Arial"/>
              </a:rPr>
              <a:t>select Calcium,  chain C and </a:t>
            </a:r>
            <a:r>
              <a:rPr lang="en-US" sz="1200" b="0" strike="noStrike" spc="-1" dirty="0" err="1">
                <a:solidFill>
                  <a:srgbClr val="000000"/>
                </a:solidFill>
                <a:latin typeface="Arial"/>
              </a:rPr>
              <a:t>resn</a:t>
            </a:r>
            <a:r>
              <a:rPr lang="en-US" sz="1200" b="0" strike="noStrike" spc="-1" dirty="0">
                <a:solidFill>
                  <a:srgbClr val="000000"/>
                </a:solidFill>
                <a:latin typeface="Arial"/>
              </a:rPr>
              <a:t> CA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841375"/>
            <a:ext cx="7375525" cy="41481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active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site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located</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in</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region</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where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DNA</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base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flipped</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out</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of</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DNA-duplex</a:t>
            </a:r>
            <a:r>
              <a:rPr lang="en-US" sz="1800" b="1" spc="20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and inserted into a cavity on the OGG1 surface. See figure below.</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The</a:t>
            </a:r>
            <a:r>
              <a:rPr lang="en-US" sz="1800" b="1" spc="-35"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intercalating</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residue</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is</a:t>
            </a:r>
            <a:r>
              <a:rPr lang="en-US" sz="1800" b="1" spc="-30" dirty="0">
                <a:effectLst/>
                <a:latin typeface="Times New Roman" panose="02020603050405020304" pitchFamily="18" charset="0"/>
                <a:ea typeface="Garamond" panose="02020404030301010803" pitchFamily="18" charset="0"/>
                <a:cs typeface="Garamond" panose="02020404030301010803" pitchFamily="18" charset="0"/>
              </a:rPr>
              <a:t> </a:t>
            </a:r>
            <a:r>
              <a:rPr lang="en-US" sz="1800" b="1" spc="-10" dirty="0">
                <a:effectLst/>
                <a:latin typeface="Times New Roman" panose="02020603050405020304" pitchFamily="18" charset="0"/>
                <a:ea typeface="Garamond" panose="02020404030301010803" pitchFamily="18" charset="0"/>
                <a:cs typeface="Garamond" panose="02020404030301010803" pitchFamily="18" charset="0"/>
              </a:rPr>
              <a:t>Asn149.</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Garamond" panose="02020404030301010803" pitchFamily="18" charset="0"/>
                <a:cs typeface="Garamond" panose="02020404030301010803" pitchFamily="18" charset="0"/>
              </a:rPr>
              <a:t>Wild-type OGG1 (</a:t>
            </a:r>
            <a:r>
              <a:rPr lang="en-US" sz="1800" b="1" i="1" dirty="0">
                <a:effectLst/>
                <a:latin typeface="Times New Roman" panose="02020603050405020304" pitchFamily="18" charset="0"/>
                <a:ea typeface="Garamond" panose="02020404030301010803" pitchFamily="18" charset="0"/>
                <a:cs typeface="Garamond" panose="02020404030301010803" pitchFamily="18" charset="0"/>
              </a:rPr>
              <a:t>i.e. </a:t>
            </a:r>
            <a:r>
              <a:rPr lang="en-US" sz="1800" b="1" dirty="0">
                <a:effectLst/>
                <a:latin typeface="Times New Roman" panose="02020603050405020304" pitchFamily="18" charset="0"/>
                <a:ea typeface="Garamond" panose="02020404030301010803" pitchFamily="18" charset="0"/>
                <a:cs typeface="Garamond" panose="02020404030301010803" pitchFamily="18" charset="0"/>
              </a:rPr>
              <a:t>non-mutated OGG1) is an enzyme that grabs DNA, flips 8-oxoG out of the duplex, excises 8-oxoG using Lys249 as a nucleophile, lets go of the DNA and the excised base, and finally starts over again on the catalytic cycle. Wild-type OGG1 would have “eaten up” all the DNA substrates and would not have created any stable complexes. Lys249 was mutated to make the enzyme inactive. The K249Q mutant grabs DNA, flips the base, but then forms a stable complex that can be crystallized and studied.</a:t>
            </a:r>
            <a:endParaRPr lang="en-US"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Slide Number Placeholder 3"/>
          <p:cNvSpPr>
            <a:spLocks noGrp="1"/>
          </p:cNvSpPr>
          <p:nvPr>
            <p:ph type="sldNum" idx="12"/>
          </p:nvPr>
        </p:nvSpPr>
        <p:spPr/>
        <p:txBody>
          <a:bodyPr/>
          <a:lstStyle/>
          <a:p>
            <a:pPr indent="0" algn="r">
              <a:buNone/>
            </a:pPr>
            <a:fld id="{82883DE2-4C85-47E1-8090-E153244A514D}" type="slidenum">
              <a:rPr lang="en-US" sz="1400" b="0" strike="noStrike" spc="-1" smtClean="0">
                <a:solidFill>
                  <a:srgbClr val="000000"/>
                </a:solidFill>
                <a:latin typeface="Times New Roman"/>
              </a:rPr>
              <a:t>17</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274063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777240" y="1257120"/>
            <a:ext cx="6217560" cy="3394440"/>
          </a:xfrm>
          <a:prstGeom prst="rect">
            <a:avLst/>
          </a:prstGeom>
          <a:ln w="0">
            <a:noFill/>
          </a:ln>
        </p:spPr>
      </p:sp>
      <p:sp>
        <p:nvSpPr>
          <p:cNvPr id="324" name="PlaceHolder 2"/>
          <p:cNvSpPr>
            <a:spLocks noGrp="1"/>
          </p:cNvSpPr>
          <p:nvPr>
            <p:ph type="body"/>
          </p:nvPr>
        </p:nvSpPr>
        <p:spPr>
          <a:xfrm>
            <a:off x="777240" y="4840560"/>
            <a:ext cx="6217560" cy="3960000"/>
          </a:xfrm>
          <a:prstGeom prst="rect">
            <a:avLst/>
          </a:prstGeom>
          <a:noFill/>
          <a:ln w="0">
            <a:noFill/>
          </a:ln>
        </p:spPr>
        <p:txBody>
          <a:bodyPr lIns="91440" tIns="45720" rIns="91440" bIns="45720" anchor="t">
            <a:noAutofit/>
          </a:bodyPr>
          <a:lstStyle/>
          <a:p>
            <a:pPr marL="216000" indent="0">
              <a:lnSpc>
                <a:spcPct val="100000"/>
              </a:lnSpc>
              <a:buNone/>
            </a:pPr>
            <a:r>
              <a:rPr lang="en-US" sz="2000" b="0" strike="noStrike" spc="-1">
                <a:solidFill>
                  <a:srgbClr val="000000"/>
                </a:solidFill>
                <a:latin typeface="Arial"/>
              </a:rPr>
              <a:t>https://pymolwiki.org/index.php/Gallery</a:t>
            </a:r>
          </a:p>
        </p:txBody>
      </p:sp>
      <p:sp>
        <p:nvSpPr>
          <p:cNvPr id="325" name="PlaceHolder 3"/>
          <p:cNvSpPr>
            <a:spLocks noGrp="1"/>
          </p:cNvSpPr>
          <p:nvPr>
            <p:ph type="sldNum" idx="19"/>
          </p:nvPr>
        </p:nvSpPr>
        <p:spPr>
          <a:xfrm>
            <a:off x="4402440" y="9553680"/>
            <a:ext cx="3367800" cy="504000"/>
          </a:xfrm>
          <a:prstGeom prst="rect">
            <a:avLst/>
          </a:prstGeom>
          <a:noFill/>
          <a:ln w="0">
            <a:noFill/>
          </a:ln>
        </p:spPr>
        <p:txBody>
          <a:bodyPr lIns="91440" tIns="45720" rIns="91440" bIns="4572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D760456-B7D0-4FFB-8C66-07240A2B360A}" type="slidenum">
              <a:rPr lang="en-US" sz="1200" b="0" strike="noStrike" spc="-1">
                <a:solidFill>
                  <a:srgbClr val="000000"/>
                </a:solidFill>
                <a:latin typeface="Times New Roman"/>
              </a:rPr>
              <a:t>18</a:t>
            </a:fld>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841375"/>
            <a:ext cx="7375525" cy="41481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indent="0" algn="r">
              <a:buNone/>
            </a:pPr>
            <a:fld id="{82883DE2-4C85-47E1-8090-E153244A514D}" type="slidenum">
              <a:rPr lang="en-US" sz="1400" b="0" strike="noStrike" spc="-1" smtClean="0">
                <a:solidFill>
                  <a:srgbClr val="000000"/>
                </a:solidFill>
                <a:latin typeface="Times New Roman"/>
              </a:rPr>
              <a:t>19</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00549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C454BADC-8F6F-483C-8E5C-A271E0B6662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27" name="PlaceHolder 2"/>
          <p:cNvSpPr>
            <a:spLocks noGrp="1"/>
          </p:cNvSpPr>
          <p:nvPr>
            <p:ph/>
          </p:nvPr>
        </p:nvSpPr>
        <p:spPr>
          <a:xfrm>
            <a:off x="692640" y="15091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28" name="PlaceHolder 3"/>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912F192-F46B-40A0-B30D-776261BC36CA}"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30"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1"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2"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3" name="PlaceHolder 5"/>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E1577A2-6CDB-4F25-8E20-C1F56A8FCB1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35" name="PlaceHolder 2"/>
          <p:cNvSpPr>
            <a:spLocks noGrp="1"/>
          </p:cNvSpPr>
          <p:nvPr>
            <p:ph/>
          </p:nvPr>
        </p:nvSpPr>
        <p:spPr>
          <a:xfrm>
            <a:off x="6926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6" name="PlaceHolder 3"/>
          <p:cNvSpPr>
            <a:spLocks noGrp="1"/>
          </p:cNvSpPr>
          <p:nvPr>
            <p:ph/>
          </p:nvPr>
        </p:nvSpPr>
        <p:spPr>
          <a:xfrm>
            <a:off x="36320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7" name="PlaceHolder 4"/>
          <p:cNvSpPr>
            <a:spLocks noGrp="1"/>
          </p:cNvSpPr>
          <p:nvPr>
            <p:ph/>
          </p:nvPr>
        </p:nvSpPr>
        <p:spPr>
          <a:xfrm>
            <a:off x="65714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8" name="PlaceHolder 5"/>
          <p:cNvSpPr>
            <a:spLocks noGrp="1"/>
          </p:cNvSpPr>
          <p:nvPr>
            <p:ph/>
          </p:nvPr>
        </p:nvSpPr>
        <p:spPr>
          <a:xfrm>
            <a:off x="6926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39" name="PlaceHolder 6"/>
          <p:cNvSpPr>
            <a:spLocks noGrp="1"/>
          </p:cNvSpPr>
          <p:nvPr>
            <p:ph/>
          </p:nvPr>
        </p:nvSpPr>
        <p:spPr>
          <a:xfrm>
            <a:off x="36320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40" name="PlaceHolder 7"/>
          <p:cNvSpPr>
            <a:spLocks noGrp="1"/>
          </p:cNvSpPr>
          <p:nvPr>
            <p:ph/>
          </p:nvPr>
        </p:nvSpPr>
        <p:spPr>
          <a:xfrm>
            <a:off x="65714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E1E9EA10-87D8-4079-875D-ADB91D4F9086}"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E9A244-D2E0-492F-81A7-605067CB1FC5}"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47" name="PlaceHolder 2"/>
          <p:cNvSpPr>
            <a:spLocks noGrp="1"/>
          </p:cNvSpPr>
          <p:nvPr>
            <p:ph type="subTitle"/>
          </p:nvPr>
        </p:nvSpPr>
        <p:spPr>
          <a:xfrm>
            <a:off x="692640" y="1509120"/>
            <a:ext cx="8693640" cy="35971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6EC7C6A-B82C-4CD5-B9DB-4981B29964F4}"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49" name="PlaceHolder 2"/>
          <p:cNvSpPr>
            <a:spLocks noGrp="1"/>
          </p:cNvSpPr>
          <p:nvPr>
            <p:ph/>
          </p:nvPr>
        </p:nvSpPr>
        <p:spPr>
          <a:xfrm>
            <a:off x="692640" y="1509120"/>
            <a:ext cx="86936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5D46978-D60A-479C-A0C2-7EED76502C2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51"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2"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36461FB-4966-40A5-9DA7-3D595CCE817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60AFEBC9-B2A5-4721-9964-E9FA9D252B1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92640" y="301680"/>
            <a:ext cx="8693640" cy="50792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40FA09D-62EF-4838-BF7E-C7A0D71E033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56"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7"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8"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C1F7928-5E72-4616-B748-3881CC80976E}"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6" name="PlaceHolder 2"/>
          <p:cNvSpPr>
            <a:spLocks noGrp="1"/>
          </p:cNvSpPr>
          <p:nvPr>
            <p:ph type="subTitle"/>
          </p:nvPr>
        </p:nvSpPr>
        <p:spPr>
          <a:xfrm>
            <a:off x="692640" y="1509120"/>
            <a:ext cx="8693640" cy="35971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7D1EDA2F-FD4E-49B8-9DED-615E26A7EE87}"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60"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1"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2" name="PlaceHolder 4"/>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230A07E-6B48-49CE-A02F-3425FD9BBE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64"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5"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6" name="PlaceHolder 4"/>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D463B35-6C79-4A51-A3FC-8216A58C1FE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68" name="PlaceHolder 2"/>
          <p:cNvSpPr>
            <a:spLocks noGrp="1"/>
          </p:cNvSpPr>
          <p:nvPr>
            <p:ph/>
          </p:nvPr>
        </p:nvSpPr>
        <p:spPr>
          <a:xfrm>
            <a:off x="692640" y="15091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9" name="PlaceHolder 3"/>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A011734-6ABF-4245-A33A-1EF1BC27FF86}"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71"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2"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3"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4" name="PlaceHolder 5"/>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DFAF44DB-DAAD-41BA-A1BE-D51E7D3A7D0F}"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76" name="PlaceHolder 2"/>
          <p:cNvSpPr>
            <a:spLocks noGrp="1"/>
          </p:cNvSpPr>
          <p:nvPr>
            <p:ph/>
          </p:nvPr>
        </p:nvSpPr>
        <p:spPr>
          <a:xfrm>
            <a:off x="6926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7" name="PlaceHolder 3"/>
          <p:cNvSpPr>
            <a:spLocks noGrp="1"/>
          </p:cNvSpPr>
          <p:nvPr>
            <p:ph/>
          </p:nvPr>
        </p:nvSpPr>
        <p:spPr>
          <a:xfrm>
            <a:off x="36320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8" name="PlaceHolder 4"/>
          <p:cNvSpPr>
            <a:spLocks noGrp="1"/>
          </p:cNvSpPr>
          <p:nvPr>
            <p:ph/>
          </p:nvPr>
        </p:nvSpPr>
        <p:spPr>
          <a:xfrm>
            <a:off x="65714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9" name="PlaceHolder 5"/>
          <p:cNvSpPr>
            <a:spLocks noGrp="1"/>
          </p:cNvSpPr>
          <p:nvPr>
            <p:ph/>
          </p:nvPr>
        </p:nvSpPr>
        <p:spPr>
          <a:xfrm>
            <a:off x="6926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80" name="PlaceHolder 6"/>
          <p:cNvSpPr>
            <a:spLocks noGrp="1"/>
          </p:cNvSpPr>
          <p:nvPr>
            <p:ph/>
          </p:nvPr>
        </p:nvSpPr>
        <p:spPr>
          <a:xfrm>
            <a:off x="36320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81" name="PlaceHolder 7"/>
          <p:cNvSpPr>
            <a:spLocks noGrp="1"/>
          </p:cNvSpPr>
          <p:nvPr>
            <p:ph/>
          </p:nvPr>
        </p:nvSpPr>
        <p:spPr>
          <a:xfrm>
            <a:off x="65714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1DC4444F-7C4B-423F-8644-9D918996F837}"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89DD0EFA-56EE-4D5D-A17B-845958878740}"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88" name="PlaceHolder 2"/>
          <p:cNvSpPr>
            <a:spLocks noGrp="1"/>
          </p:cNvSpPr>
          <p:nvPr>
            <p:ph type="subTitle"/>
          </p:nvPr>
        </p:nvSpPr>
        <p:spPr>
          <a:xfrm>
            <a:off x="692640" y="1509120"/>
            <a:ext cx="8693640" cy="359712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E33DFB8B-6FE4-452C-AD2B-7B67A193008C}"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90" name="PlaceHolder 2"/>
          <p:cNvSpPr>
            <a:spLocks noGrp="1"/>
          </p:cNvSpPr>
          <p:nvPr>
            <p:ph/>
          </p:nvPr>
        </p:nvSpPr>
        <p:spPr>
          <a:xfrm>
            <a:off x="692640" y="1509120"/>
            <a:ext cx="86936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D7B81716-2A96-4B22-813F-9340527D8A92}"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92"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3"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3B99C24-2614-4B87-B76A-D521AC254E99}"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90A35497-AE49-4449-94B5-CBD57042AD00}"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8" name="PlaceHolder 2"/>
          <p:cNvSpPr>
            <a:spLocks noGrp="1"/>
          </p:cNvSpPr>
          <p:nvPr>
            <p:ph/>
          </p:nvPr>
        </p:nvSpPr>
        <p:spPr>
          <a:xfrm>
            <a:off x="692640" y="1509120"/>
            <a:ext cx="86936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8275BD44-3490-465F-B488-1B3131D5B6EE}"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92640" y="301680"/>
            <a:ext cx="8693640" cy="50792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F616C184-9940-4F4B-9238-6E42E7858F27}"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97"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8"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9"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D7FE654A-B0CA-436B-AB3C-74BCE2E00CA5}"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01"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02"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03" name="PlaceHolder 4"/>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A7C8BF8E-5523-40B7-B4AC-2885457E7AE7}"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05"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06"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07" name="PlaceHolder 4"/>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BD12E5B9-80F4-4418-A9C2-C537C0766CFF}"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09" name="PlaceHolder 2"/>
          <p:cNvSpPr>
            <a:spLocks noGrp="1"/>
          </p:cNvSpPr>
          <p:nvPr>
            <p:ph/>
          </p:nvPr>
        </p:nvSpPr>
        <p:spPr>
          <a:xfrm>
            <a:off x="692640" y="15091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0" name="PlaceHolder 3"/>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0477622F-B9DD-4E25-BA39-F91D1CAD3038}"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12"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3"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4"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5" name="PlaceHolder 5"/>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B396D410-73B2-44EC-AB7A-84D9E08FC954}"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17" name="PlaceHolder 2"/>
          <p:cNvSpPr>
            <a:spLocks noGrp="1"/>
          </p:cNvSpPr>
          <p:nvPr>
            <p:ph/>
          </p:nvPr>
        </p:nvSpPr>
        <p:spPr>
          <a:xfrm>
            <a:off x="6926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8" name="PlaceHolder 3"/>
          <p:cNvSpPr>
            <a:spLocks noGrp="1"/>
          </p:cNvSpPr>
          <p:nvPr>
            <p:ph/>
          </p:nvPr>
        </p:nvSpPr>
        <p:spPr>
          <a:xfrm>
            <a:off x="36320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9" name="PlaceHolder 4"/>
          <p:cNvSpPr>
            <a:spLocks noGrp="1"/>
          </p:cNvSpPr>
          <p:nvPr>
            <p:ph/>
          </p:nvPr>
        </p:nvSpPr>
        <p:spPr>
          <a:xfrm>
            <a:off x="6571440" y="15091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20" name="PlaceHolder 5"/>
          <p:cNvSpPr>
            <a:spLocks noGrp="1"/>
          </p:cNvSpPr>
          <p:nvPr>
            <p:ph/>
          </p:nvPr>
        </p:nvSpPr>
        <p:spPr>
          <a:xfrm>
            <a:off x="6926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21" name="PlaceHolder 6"/>
          <p:cNvSpPr>
            <a:spLocks noGrp="1"/>
          </p:cNvSpPr>
          <p:nvPr>
            <p:ph/>
          </p:nvPr>
        </p:nvSpPr>
        <p:spPr>
          <a:xfrm>
            <a:off x="36320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22" name="PlaceHolder 7"/>
          <p:cNvSpPr>
            <a:spLocks noGrp="1"/>
          </p:cNvSpPr>
          <p:nvPr>
            <p:ph/>
          </p:nvPr>
        </p:nvSpPr>
        <p:spPr>
          <a:xfrm>
            <a:off x="6571440" y="3388320"/>
            <a:ext cx="279900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0A0104A2-2479-4225-8B2A-834956681BF7}"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0"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1"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60781EC-BFC5-4BBB-8314-09D9E0F5B9B7}"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64A775A-BC90-4412-BD66-3F9BB20FD1D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92640" y="301680"/>
            <a:ext cx="8693640" cy="50792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72602F4-9BB9-4F8A-9854-AC1F4BA89021}"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5"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6" name="PlaceHolder 3"/>
          <p:cNvSpPr>
            <a:spLocks noGrp="1"/>
          </p:cNvSpPr>
          <p:nvPr>
            <p:ph/>
          </p:nvPr>
        </p:nvSpPr>
        <p:spPr>
          <a:xfrm>
            <a:off x="514728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17" name="PlaceHolder 4"/>
          <p:cNvSpPr>
            <a:spLocks noGrp="1"/>
          </p:cNvSpPr>
          <p:nvPr>
            <p:ph/>
          </p:nvPr>
        </p:nvSpPr>
        <p:spPr>
          <a:xfrm>
            <a:off x="69264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20ED481-7F71-434F-953B-86FED4C4B0B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19" name="PlaceHolder 2"/>
          <p:cNvSpPr>
            <a:spLocks noGrp="1"/>
          </p:cNvSpPr>
          <p:nvPr>
            <p:ph/>
          </p:nvPr>
        </p:nvSpPr>
        <p:spPr>
          <a:xfrm>
            <a:off x="692640" y="1509120"/>
            <a:ext cx="4242240" cy="359712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20"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21" name="PlaceHolder 4"/>
          <p:cNvSpPr>
            <a:spLocks noGrp="1"/>
          </p:cNvSpPr>
          <p:nvPr>
            <p:ph/>
          </p:nvPr>
        </p:nvSpPr>
        <p:spPr>
          <a:xfrm>
            <a:off x="5147280" y="33883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513580E-2B82-4AE4-9DAD-91A04934C6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92640" y="301680"/>
            <a:ext cx="8693640" cy="1095480"/>
          </a:xfrm>
          <a:prstGeom prst="rect">
            <a:avLst/>
          </a:prstGeom>
          <a:noFill/>
          <a:ln w="0">
            <a:noFill/>
          </a:ln>
        </p:spPr>
        <p:txBody>
          <a:bodyPr lIns="0" tIns="0" rIns="0" bIns="0" anchor="ctr">
            <a:noAutofit/>
          </a:bodyPr>
          <a:lstStyle/>
          <a:p>
            <a:pPr indent="0">
              <a:buNone/>
            </a:pPr>
            <a:endParaRPr lang="en-US" sz="1640" b="0" strike="noStrike" spc="-1">
              <a:solidFill>
                <a:schemeClr val="dk1"/>
              </a:solidFill>
              <a:latin typeface="Calibri"/>
            </a:endParaRPr>
          </a:p>
        </p:txBody>
      </p:sp>
      <p:sp>
        <p:nvSpPr>
          <p:cNvPr id="23" name="PlaceHolder 2"/>
          <p:cNvSpPr>
            <a:spLocks noGrp="1"/>
          </p:cNvSpPr>
          <p:nvPr>
            <p:ph/>
          </p:nvPr>
        </p:nvSpPr>
        <p:spPr>
          <a:xfrm>
            <a:off x="69264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24" name="PlaceHolder 3"/>
          <p:cNvSpPr>
            <a:spLocks noGrp="1"/>
          </p:cNvSpPr>
          <p:nvPr>
            <p:ph/>
          </p:nvPr>
        </p:nvSpPr>
        <p:spPr>
          <a:xfrm>
            <a:off x="5147280" y="1509120"/>
            <a:ext cx="42422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25" name="PlaceHolder 4"/>
          <p:cNvSpPr>
            <a:spLocks noGrp="1"/>
          </p:cNvSpPr>
          <p:nvPr>
            <p:ph/>
          </p:nvPr>
        </p:nvSpPr>
        <p:spPr>
          <a:xfrm>
            <a:off x="692640" y="3388320"/>
            <a:ext cx="8693640" cy="1715760"/>
          </a:xfrm>
          <a:prstGeom prst="rect">
            <a:avLst/>
          </a:prstGeom>
          <a:noFill/>
          <a:ln w="0">
            <a:noFill/>
          </a:ln>
        </p:spPr>
        <p:txBody>
          <a:bodyPr lIns="0" tIns="0" rIns="0" bIns="0" anchor="t">
            <a:normAutofit/>
          </a:bodyPr>
          <a:lstStyle/>
          <a:p>
            <a:pPr indent="0">
              <a:lnSpc>
                <a:spcPct val="90000"/>
              </a:lnSpc>
              <a:spcBef>
                <a:spcPts val="1168"/>
              </a:spcBef>
              <a:buNone/>
            </a:pPr>
            <a:endParaRPr lang="en-US" sz="2310" b="0" strike="noStrike" spc="-1">
              <a:solidFill>
                <a:schemeClr val="dk1"/>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56F32F0-F44F-4E65-B4FE-0D7F09B72164}"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6" name="PlaceHolder 2"/>
          <p:cNvSpPr>
            <a:spLocks noGrp="1"/>
          </p:cNvSpPr>
          <p:nvPr>
            <p:ph type="body"/>
          </p:nvPr>
        </p:nvSpPr>
        <p:spPr>
          <a:xfrm>
            <a:off x="504000" y="13266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tIns="0" rIns="0" bIns="0" anchor="t">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&lt;date/time&gt;</a:t>
            </a: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tIns="0" rIns="0" bIns="0" anchor="t">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fld id="{D1ABEC50-B929-41E0-87AD-7A28930839F0}"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259640" y="927720"/>
            <a:ext cx="7559640" cy="197352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42" name="PlaceHolder 2"/>
          <p:cNvSpPr>
            <a:spLocks noGrp="1"/>
          </p:cNvSpPr>
          <p:nvPr>
            <p:ph type="dt" idx="4"/>
          </p:nvPr>
        </p:nvSpPr>
        <p:spPr>
          <a:xfrm>
            <a:off x="692640" y="5255280"/>
            <a:ext cx="2267640" cy="301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en-US" sz="1200" b="0" strike="noStrike" spc="-1">
              <a:solidFill>
                <a:srgbClr val="000000"/>
              </a:solidFill>
              <a:latin typeface="Times New Roman"/>
            </a:endParaRPr>
          </a:p>
        </p:txBody>
      </p:sp>
      <p:sp>
        <p:nvSpPr>
          <p:cNvPr id="43" name="PlaceHolder 3"/>
          <p:cNvSpPr>
            <a:spLocks noGrp="1"/>
          </p:cNvSpPr>
          <p:nvPr>
            <p:ph type="ftr" idx="5"/>
          </p:nvPr>
        </p:nvSpPr>
        <p:spPr>
          <a:xfrm>
            <a:off x="3338640" y="5255280"/>
            <a:ext cx="3401640" cy="30168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44" name="PlaceHolder 4"/>
          <p:cNvSpPr>
            <a:spLocks noGrp="1"/>
          </p:cNvSpPr>
          <p:nvPr>
            <p:ph type="sldNum" idx="6"/>
          </p:nvPr>
        </p:nvSpPr>
        <p:spPr>
          <a:xfrm>
            <a:off x="7118640" y="5255280"/>
            <a:ext cx="2267640" cy="301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0D06D85D-CF3A-4F0F-B2CE-26721C4E55F4}" type="slidenum">
              <a:rPr lang="en-US" sz="1200" b="0" strike="noStrike" spc="-1">
                <a:solidFill>
                  <a:schemeClr val="dk1">
                    <a:tint val="75000"/>
                  </a:schemeClr>
                </a:solidFill>
                <a:latin typeface="Calibri"/>
              </a:rPr>
              <a:t>‹#›</a:t>
            </a:fld>
            <a:endParaRPr lang="en-US" sz="1200" b="0" strike="noStrike" spc="-1">
              <a:solidFill>
                <a:srgbClr val="000000"/>
              </a:solidFill>
              <a:latin typeface="Times New Roman"/>
            </a:endParaRPr>
          </a:p>
        </p:txBody>
      </p:sp>
      <p:sp>
        <p:nvSpPr>
          <p:cNvPr id="45" name="PlaceHolder 5"/>
          <p:cNvSpPr>
            <a:spLocks noGrp="1"/>
          </p:cNvSpPr>
          <p:nvPr>
            <p:ph type="body"/>
          </p:nvPr>
        </p:nvSpPr>
        <p:spPr>
          <a:xfrm>
            <a:off x="503640" y="1326240"/>
            <a:ext cx="9071640" cy="3288240"/>
          </a:xfrm>
          <a:prstGeom prst="rect">
            <a:avLst/>
          </a:prstGeom>
          <a:noFill/>
          <a:ln w="0">
            <a:noFill/>
          </a:ln>
        </p:spPr>
        <p:txBody>
          <a:bodyPr lIns="0" tIns="0" rIns="0" bIns="0" anchor="t">
            <a:normAutofit/>
          </a:bodyPr>
          <a:lstStyle/>
          <a:p>
            <a:pPr marL="432000" indent="-324000">
              <a:lnSpc>
                <a:spcPct val="90000"/>
              </a:lnSpc>
              <a:spcBef>
                <a:spcPts val="1168"/>
              </a:spcBef>
              <a:buClr>
                <a:srgbClr val="000000"/>
              </a:buClr>
              <a:buSzPct val="45000"/>
              <a:buFont typeface="Wingdings" charset="2"/>
              <a:buChar char=""/>
            </a:pPr>
            <a:r>
              <a:rPr lang="en-US" sz="2310" b="0" strike="noStrike" spc="-1">
                <a:solidFill>
                  <a:schemeClr val="dk1"/>
                </a:solidFill>
                <a:latin typeface="Calibri"/>
              </a:rPr>
              <a:t>Click to edit the outline text format</a:t>
            </a:r>
          </a:p>
          <a:p>
            <a:pPr marL="864000" lvl="1" indent="-324000">
              <a:lnSpc>
                <a:spcPct val="90000"/>
              </a:lnSpc>
              <a:spcBef>
                <a:spcPts val="935"/>
              </a:spcBef>
              <a:buClr>
                <a:srgbClr val="000000"/>
              </a:buClr>
              <a:buSzPct val="75000"/>
              <a:buFont typeface="Symbol" charset="2"/>
              <a:buChar char=""/>
            </a:pPr>
            <a:r>
              <a:rPr lang="en-US" sz="1650" b="0" strike="noStrike" spc="-1">
                <a:solidFill>
                  <a:schemeClr val="dk1"/>
                </a:solidFill>
                <a:latin typeface="Calibri"/>
              </a:rPr>
              <a:t>Second Outline Level</a:t>
            </a:r>
          </a:p>
          <a:p>
            <a:pPr marL="1296000" lvl="2" indent="-288000">
              <a:lnSpc>
                <a:spcPct val="90000"/>
              </a:lnSpc>
              <a:spcBef>
                <a:spcPts val="703"/>
              </a:spcBef>
              <a:buClr>
                <a:srgbClr val="000000"/>
              </a:buClr>
              <a:buSzPct val="45000"/>
              <a:buFont typeface="Wingdings" charset="2"/>
              <a:buChar char=""/>
            </a:pPr>
            <a:r>
              <a:rPr lang="en-US" sz="1490" b="0" strike="noStrike" spc="-1">
                <a:solidFill>
                  <a:schemeClr val="dk1"/>
                </a:solidFill>
                <a:latin typeface="Calibri"/>
              </a:rPr>
              <a:t>Third Outline Level</a:t>
            </a:r>
          </a:p>
          <a:p>
            <a:pPr marL="1728000" lvl="3" indent="-216000">
              <a:lnSpc>
                <a:spcPct val="90000"/>
              </a:lnSpc>
              <a:spcBef>
                <a:spcPts val="468"/>
              </a:spcBef>
              <a:buClr>
                <a:srgbClr val="000000"/>
              </a:buClr>
              <a:buSzPct val="75000"/>
              <a:buFont typeface="Symbol" charset="2"/>
              <a:buChar char=""/>
            </a:pPr>
            <a:r>
              <a:rPr lang="en-US" sz="1490" b="0" strike="noStrike" spc="-1">
                <a:solidFill>
                  <a:schemeClr val="dk1"/>
                </a:solidFill>
                <a:latin typeface="Calibri"/>
              </a:rPr>
              <a:t>Fourth Outline Level</a:t>
            </a:r>
          </a:p>
          <a:p>
            <a:pPr marL="2160000" lvl="4" indent="-216000">
              <a:lnSpc>
                <a:spcPct val="90000"/>
              </a:lnSpc>
              <a:spcBef>
                <a:spcPts val="232"/>
              </a:spcBef>
              <a:buClr>
                <a:srgbClr val="000000"/>
              </a:buClr>
              <a:buSzPct val="45000"/>
              <a:buFont typeface="Wingdings" charset="2"/>
              <a:buChar char=""/>
            </a:pPr>
            <a:r>
              <a:rPr lang="en-US" sz="1650" b="0" strike="noStrike" spc="-1">
                <a:solidFill>
                  <a:schemeClr val="dk1"/>
                </a:solidFill>
                <a:latin typeface="Calibri"/>
              </a:rPr>
              <a:t>Fifth Outline Level</a:t>
            </a:r>
          </a:p>
          <a:p>
            <a:pPr marL="2592000" lvl="5" indent="-216000">
              <a:lnSpc>
                <a:spcPct val="90000"/>
              </a:lnSpc>
              <a:spcBef>
                <a:spcPts val="232"/>
              </a:spcBef>
              <a:buClr>
                <a:srgbClr val="000000"/>
              </a:buClr>
              <a:buSzPct val="45000"/>
              <a:buFont typeface="Wingdings" charset="2"/>
              <a:buChar char=""/>
            </a:pPr>
            <a:r>
              <a:rPr lang="en-US" sz="1650" b="0" strike="noStrike" spc="-1">
                <a:solidFill>
                  <a:schemeClr val="dk1"/>
                </a:solidFill>
                <a:latin typeface="Calibri"/>
              </a:rPr>
              <a:t>Sixth Outline Level</a:t>
            </a:r>
          </a:p>
          <a:p>
            <a:pPr marL="3024000" lvl="6" indent="-216000">
              <a:lnSpc>
                <a:spcPct val="90000"/>
              </a:lnSpc>
              <a:spcBef>
                <a:spcPts val="232"/>
              </a:spcBef>
              <a:buClr>
                <a:srgbClr val="000000"/>
              </a:buClr>
              <a:buSzPct val="45000"/>
              <a:buFont typeface="Wingdings" charset="2"/>
              <a:buChar char=""/>
            </a:pPr>
            <a:r>
              <a:rPr lang="en-US" sz="165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92640" y="301680"/>
            <a:ext cx="8693640" cy="109548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83" name="PlaceHolder 2"/>
          <p:cNvSpPr>
            <a:spLocks noGrp="1"/>
          </p:cNvSpPr>
          <p:nvPr>
            <p:ph type="body"/>
          </p:nvPr>
        </p:nvSpPr>
        <p:spPr>
          <a:xfrm>
            <a:off x="692640" y="1509120"/>
            <a:ext cx="8693640" cy="3597120"/>
          </a:xfrm>
          <a:prstGeom prst="rect">
            <a:avLst/>
          </a:prstGeom>
          <a:noFill/>
          <a:ln w="0">
            <a:noFill/>
          </a:ln>
        </p:spPr>
        <p:txBody>
          <a:bodyPr lIns="91440" tIns="45720" rIns="91440" bIns="45720" anchor="t">
            <a:noAutofit/>
          </a:bodyPr>
          <a:lstStyle/>
          <a:p>
            <a:pPr marL="432000" indent="-324000" defTabSz="914400">
              <a:lnSpc>
                <a:spcPct val="90000"/>
              </a:lnSpc>
              <a:spcBef>
                <a:spcPts val="1001"/>
              </a:spcBef>
              <a:buClr>
                <a:srgbClr val="000000"/>
              </a:buClr>
              <a:buSzPct val="45000"/>
              <a:buFont typeface="Wingdings" charset="2"/>
              <a:buChar char=""/>
            </a:pPr>
            <a:r>
              <a:rPr lang="en-US" sz="2800" b="0" strike="noStrike" spc="-1">
                <a:solidFill>
                  <a:schemeClr val="dk1"/>
                </a:solidFill>
                <a:latin typeface="Calibri"/>
              </a:rPr>
              <a:t>Click to edit Master text styles</a:t>
            </a:r>
          </a:p>
          <a:p>
            <a:pPr marL="864000" lvl="1" indent="-324000" defTabSz="914400">
              <a:lnSpc>
                <a:spcPct val="90000"/>
              </a:lnSpc>
              <a:spcBef>
                <a:spcPts val="499"/>
              </a:spcBef>
              <a:buClr>
                <a:srgbClr val="000000"/>
              </a:buClr>
              <a:buSzPct val="75000"/>
              <a:buFont typeface="Symbol" charset="2"/>
              <a:buChar char=""/>
            </a:pPr>
            <a:r>
              <a:rPr lang="en-US" sz="2400" b="0" strike="noStrike" spc="-1">
                <a:solidFill>
                  <a:schemeClr val="dk1"/>
                </a:solidFill>
                <a:latin typeface="Calibri"/>
              </a:rPr>
              <a:t>Second level</a:t>
            </a:r>
          </a:p>
          <a:p>
            <a:pPr marL="1296000" lvl="2" indent="-288000" defTabSz="914400">
              <a:lnSpc>
                <a:spcPct val="90000"/>
              </a:lnSpc>
              <a:spcBef>
                <a:spcPts val="499"/>
              </a:spcBef>
              <a:buClr>
                <a:srgbClr val="000000"/>
              </a:buClr>
              <a:buSzPct val="45000"/>
              <a:buFont typeface="Wingdings" charset="2"/>
              <a:buChar char=""/>
            </a:pPr>
            <a:r>
              <a:rPr lang="en-US" sz="2000" b="0" strike="noStrike" spc="-1">
                <a:solidFill>
                  <a:schemeClr val="dk1"/>
                </a:solidFill>
                <a:latin typeface="Calibri"/>
              </a:rPr>
              <a:t>Third level</a:t>
            </a:r>
          </a:p>
          <a:p>
            <a:pPr marL="1728000" lvl="3" indent="-216000" defTabSz="914400">
              <a:lnSpc>
                <a:spcPct val="90000"/>
              </a:lnSpc>
              <a:spcBef>
                <a:spcPts val="499"/>
              </a:spcBef>
              <a:buClr>
                <a:srgbClr val="000000"/>
              </a:buClr>
              <a:buSzPct val="75000"/>
              <a:buFont typeface="Symbol" charset="2"/>
              <a:buChar char=""/>
            </a:pPr>
            <a:r>
              <a:rPr lang="en-US" sz="1800" b="0" strike="noStrike" spc="-1">
                <a:solidFill>
                  <a:schemeClr val="dk1"/>
                </a:solidFill>
                <a:latin typeface="Calibri"/>
              </a:rPr>
              <a:t>Fourth level</a:t>
            </a:r>
          </a:p>
          <a:p>
            <a:pPr marL="2160000" lvl="4" indent="-216000" defTabSz="914400">
              <a:lnSpc>
                <a:spcPct val="90000"/>
              </a:lnSpc>
              <a:spcBef>
                <a:spcPts val="499"/>
              </a:spcBef>
              <a:buClr>
                <a:srgbClr val="000000"/>
              </a:buClr>
              <a:buSzPct val="45000"/>
              <a:buFont typeface="Wingdings" charset="2"/>
              <a:buChar char=""/>
            </a:pPr>
            <a:r>
              <a:rPr lang="en-US" sz="1800" b="0" strike="noStrike" spc="-1">
                <a:solidFill>
                  <a:schemeClr val="dk1"/>
                </a:solidFill>
                <a:latin typeface="Calibri"/>
              </a:rPr>
              <a:t>Fifth level</a:t>
            </a:r>
          </a:p>
        </p:txBody>
      </p:sp>
      <p:sp>
        <p:nvSpPr>
          <p:cNvPr id="84" name="PlaceHolder 3"/>
          <p:cNvSpPr>
            <a:spLocks noGrp="1"/>
          </p:cNvSpPr>
          <p:nvPr>
            <p:ph type="dt" idx="7"/>
          </p:nvPr>
        </p:nvSpPr>
        <p:spPr>
          <a:xfrm>
            <a:off x="692640" y="5255280"/>
            <a:ext cx="2267640" cy="301680"/>
          </a:xfrm>
          <a:prstGeom prst="rect">
            <a:avLst/>
          </a:prstGeom>
          <a:noFill/>
          <a:ln w="0">
            <a:noFill/>
          </a:ln>
        </p:spPr>
        <p:txBody>
          <a:bodyPr lIns="91440" tIns="45720" rIns="91440" bIns="45720" anchor="ctr">
            <a:noAutofit/>
          </a:bodyPr>
          <a:lstStyle>
            <a:lvl1pPr indent="0" defTabSz="914400">
              <a:lnSpc>
                <a:spcPct val="100000"/>
              </a:lnSpc>
              <a:buNone/>
              <a:defRPr lang="en-US" sz="1200" b="0" strike="noStrike" spc="-1">
                <a:solidFill>
                  <a:schemeClr val="dk1">
                    <a:tint val="75000"/>
                  </a:schemeClr>
                </a:solidFill>
                <a:latin typeface="Calibri"/>
              </a:defRPr>
            </a:lvl1pPr>
          </a:lstStyle>
          <a:p>
            <a:pPr indent="0" defTabSz="914400">
              <a:lnSpc>
                <a:spcPct val="100000"/>
              </a:lnSpc>
              <a:buNone/>
            </a:pPr>
            <a:r>
              <a:rPr lang="en-US" sz="1200" b="0" strike="noStrike" spc="-1">
                <a:solidFill>
                  <a:schemeClr val="dk1">
                    <a:tint val="75000"/>
                  </a:schemeClr>
                </a:solidFill>
                <a:latin typeface="Calibri"/>
              </a:rPr>
              <a:t>&lt;date/time&gt;</a:t>
            </a:r>
            <a:endParaRPr lang="en-US" sz="1200" b="0" strike="noStrike" spc="-1">
              <a:solidFill>
                <a:srgbClr val="000000"/>
              </a:solidFill>
              <a:latin typeface="Times New Roman"/>
            </a:endParaRPr>
          </a:p>
        </p:txBody>
      </p:sp>
      <p:sp>
        <p:nvSpPr>
          <p:cNvPr id="85" name="PlaceHolder 4"/>
          <p:cNvSpPr>
            <a:spLocks noGrp="1"/>
          </p:cNvSpPr>
          <p:nvPr>
            <p:ph type="ftr" idx="8"/>
          </p:nvPr>
        </p:nvSpPr>
        <p:spPr>
          <a:xfrm>
            <a:off x="3338640" y="5255280"/>
            <a:ext cx="3401640" cy="301680"/>
          </a:xfrm>
          <a:prstGeom prst="rect">
            <a:avLst/>
          </a:prstGeom>
          <a:noFill/>
          <a:ln w="0">
            <a:noFill/>
          </a:ln>
        </p:spPr>
        <p:txBody>
          <a:bodyPr lIns="91440" tIns="45720" rIns="91440" bIns="45720"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86" name="PlaceHolder 5"/>
          <p:cNvSpPr>
            <a:spLocks noGrp="1"/>
          </p:cNvSpPr>
          <p:nvPr>
            <p:ph type="sldNum" idx="9"/>
          </p:nvPr>
        </p:nvSpPr>
        <p:spPr>
          <a:xfrm>
            <a:off x="7118640" y="5255280"/>
            <a:ext cx="2267640" cy="301680"/>
          </a:xfrm>
          <a:prstGeom prst="rect">
            <a:avLst/>
          </a:prstGeom>
          <a:noFill/>
          <a:ln w="0">
            <a:noFill/>
          </a:ln>
        </p:spPr>
        <p:txBody>
          <a:bodyPr lIns="91440" tIns="45720" rIns="91440" bIns="45720" anchor="ctr">
            <a:noAutofit/>
          </a:bodyPr>
          <a:lstStyle>
            <a:lvl1pPr indent="0" algn="r" defTabSz="914400">
              <a:lnSpc>
                <a:spcPct val="100000"/>
              </a:lnSpc>
              <a:buNone/>
              <a:defRPr lang="en-US" sz="1200" b="0" strike="noStrike" spc="-1">
                <a:solidFill>
                  <a:schemeClr val="dk1">
                    <a:tint val="75000"/>
                  </a:schemeClr>
                </a:solidFill>
                <a:latin typeface="Calibri"/>
              </a:defRPr>
            </a:lvl1pPr>
          </a:lstStyle>
          <a:p>
            <a:pPr indent="0" algn="r" defTabSz="914400">
              <a:lnSpc>
                <a:spcPct val="100000"/>
              </a:lnSpc>
              <a:buNone/>
            </a:pPr>
            <a:fld id="{1175789C-9666-4DCA-8841-97332AF8C474}" type="slidenum">
              <a:rPr lang="en-US" sz="1200" b="0" strike="noStrike" spc="-1">
                <a:solidFill>
                  <a:schemeClr val="dk1">
                    <a:tint val="75000"/>
                  </a:schemeClr>
                </a:solidFill>
                <a:latin typeface="Calibri"/>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hyperlink" Target="https://www.rcsb.org/" TargetMode="External"/><Relationship Id="rId2" Type="http://schemas.openxmlformats.org/officeDocument/2006/relationships/image" Target="../media/image22.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hyperlink" Target="https://www.uniprot.org/uniprotkb/"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hyperlink" Target="https://itsupport.einsteinmed.org/"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s://github.com/schrodinger/pymol-open-source/blob/master/INSTALL" TargetMode="External"/><Relationship Id="rId5" Type="http://schemas.openxmlformats.org/officeDocument/2006/relationships/image" Target="../media/image3.png"/><Relationship Id="rId4" Type="http://schemas.openxmlformats.org/officeDocument/2006/relationships/hyperlink" Target="https://pymol.org/edu/?q=educational/" TargetMode="Externa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hyperlink" Target="https://pymolwiki.org/index.php/Category:Script_Library"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scikit-learn.org/stable/" TargetMode="External"/><Relationship Id="rId13" Type="http://schemas.openxmlformats.org/officeDocument/2006/relationships/image" Target="../media/image43.png"/><Relationship Id="rId3" Type="http://schemas.openxmlformats.org/officeDocument/2006/relationships/hyperlink" Target="https://matplotlib.org/" TargetMode="External"/><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hyperlink" Target="https://pandas.pydata.org/" TargetMode="External"/><Relationship Id="rId10" Type="http://schemas.openxmlformats.org/officeDocument/2006/relationships/hyperlink" Target="https://biopython.org/" TargetMode="External"/><Relationship Id="rId4" Type="http://schemas.openxmlformats.org/officeDocument/2006/relationships/image" Target="../media/image37.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pymolwiki.org/" TargetMode="External"/><Relationship Id="rId2" Type="http://schemas.openxmlformats.org/officeDocument/2006/relationships/hyperlink" Target="http://pymolwiki.org/images/7/77/PymolRef.pdf" TargetMode="External"/><Relationship Id="rId1" Type="http://schemas.openxmlformats.org/officeDocument/2006/relationships/slideLayout" Target="../slideLayouts/slideLayout26.xml"/><Relationship Id="rId6" Type="http://schemas.openxmlformats.org/officeDocument/2006/relationships/hyperlink" Target="http://www.pymol.org/" TargetMode="External"/><Relationship Id="rId5" Type="http://schemas.openxmlformats.org/officeDocument/2006/relationships/hyperlink" Target="http://pymolwiki.org/index.php/Gallery)" TargetMode="External"/><Relationship Id="rId4" Type="http://schemas.openxmlformats.org/officeDocument/2006/relationships/hyperlink" Target="http://pymolwiki.org/index.php/Selection_Algebr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29" name="Rectangle 70">
            <a:extLst>
              <a:ext uri="{C183D7F6-B498-43B3-948B-1728B52AA6E4}">
                <adec:decorative xmlns:adec="http://schemas.microsoft.com/office/drawing/2017/decorative" val="1"/>
              </a:ext>
            </a:extLst>
          </p:cNvPr>
          <p:cNvSpPr/>
          <p:nvPr/>
        </p:nvSpPr>
        <p:spPr>
          <a:xfrm>
            <a:off x="360" y="360"/>
            <a:ext cx="10077120" cy="5669640"/>
          </a:xfrm>
          <a:prstGeom prst="rect">
            <a:avLst/>
          </a:prstGeom>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rgbClr val="FFFFFF"/>
              </a:solidFill>
              <a:latin typeface="Calibri"/>
            </a:endParaRPr>
          </a:p>
        </p:txBody>
      </p:sp>
      <p:pic>
        <p:nvPicPr>
          <p:cNvPr id="130" name="Picture 1"/>
          <p:cNvPicPr/>
          <p:nvPr/>
        </p:nvPicPr>
        <p:blipFill>
          <a:blip r:embed="rId3"/>
          <a:stretch/>
        </p:blipFill>
        <p:spPr>
          <a:xfrm>
            <a:off x="0" y="0"/>
            <a:ext cx="10079640" cy="5669640"/>
          </a:xfrm>
          <a:prstGeom prst="rect">
            <a:avLst/>
          </a:prstGeom>
          <a:ln w="0">
            <a:noFill/>
          </a:ln>
        </p:spPr>
      </p:pic>
      <p:sp>
        <p:nvSpPr>
          <p:cNvPr id="131" name="PlaceHolder 1"/>
          <p:cNvSpPr>
            <a:spLocks noGrp="1"/>
          </p:cNvSpPr>
          <p:nvPr>
            <p:ph type="title"/>
          </p:nvPr>
        </p:nvSpPr>
        <p:spPr>
          <a:xfrm>
            <a:off x="1259640" y="927720"/>
            <a:ext cx="7559640" cy="2532240"/>
          </a:xfrm>
          <a:prstGeom prst="rect">
            <a:avLst/>
          </a:prstGeom>
          <a:noFill/>
          <a:ln w="0">
            <a:noFill/>
          </a:ln>
        </p:spPr>
        <p:txBody>
          <a:bodyPr lIns="91440" tIns="45720" rIns="91440" bIns="45720" anchor="b">
            <a:normAutofit fontScale="90000"/>
          </a:bodyPr>
          <a:lstStyle/>
          <a:p>
            <a:pPr indent="0" algn="ctr" defTabSz="914400">
              <a:lnSpc>
                <a:spcPct val="90000"/>
              </a:lnSpc>
              <a:buNone/>
            </a:pPr>
            <a:r>
              <a:rPr lang="en-US" sz="6600" b="0" strike="noStrike" spc="-1" dirty="0">
                <a:solidFill>
                  <a:schemeClr val="bg1"/>
                </a:solidFill>
                <a:latin typeface="Arial"/>
              </a:rPr>
              <a:t>Molecular Visualization: </a:t>
            </a:r>
            <a:br>
              <a:rPr sz="6600" dirty="0">
                <a:solidFill>
                  <a:schemeClr val="bg1"/>
                </a:solidFill>
              </a:rPr>
            </a:br>
            <a:r>
              <a:rPr lang="en-US" sz="6600" b="0" strike="noStrike" spc="-1" dirty="0" err="1">
                <a:solidFill>
                  <a:schemeClr val="bg1"/>
                </a:solidFill>
                <a:latin typeface="Arial"/>
              </a:rPr>
              <a:t>Pymol</a:t>
            </a:r>
            <a:endParaRPr lang="en-US" sz="6600" b="0" strike="noStrike" spc="-1" dirty="0">
              <a:solidFill>
                <a:schemeClr val="bg1"/>
              </a:solidFill>
              <a:latin typeface="Calibri"/>
            </a:endParaRPr>
          </a:p>
        </p:txBody>
      </p:sp>
      <p:sp>
        <p:nvSpPr>
          <p:cNvPr id="132" name="PlaceHolder 2"/>
          <p:cNvSpPr>
            <a:spLocks noGrp="1"/>
          </p:cNvSpPr>
          <p:nvPr>
            <p:ph type="subTitle"/>
          </p:nvPr>
        </p:nvSpPr>
        <p:spPr>
          <a:xfrm>
            <a:off x="1262520" y="3802320"/>
            <a:ext cx="7559640" cy="1269720"/>
          </a:xfrm>
          <a:prstGeom prst="rect">
            <a:avLst/>
          </a:prstGeom>
          <a:noFill/>
          <a:ln w="0">
            <a:noFill/>
          </a:ln>
        </p:spPr>
        <p:txBody>
          <a:bodyPr lIns="91440" tIns="45720" rIns="91440" bIns="45720" anchor="t">
            <a:normAutofit/>
          </a:bodyPr>
          <a:lstStyle/>
          <a:p>
            <a:pPr indent="0" algn="ctr" defTabSz="914400">
              <a:lnSpc>
                <a:spcPct val="90000"/>
              </a:lnSpc>
              <a:spcBef>
                <a:spcPts val="1001"/>
              </a:spcBef>
              <a:buNone/>
              <a:tabLst>
                <a:tab pos="0" algn="l"/>
              </a:tabLst>
            </a:pPr>
            <a:r>
              <a:rPr lang="en-US" sz="2400" b="0" strike="noStrike" spc="-1" dirty="0">
                <a:solidFill>
                  <a:srgbClr val="FFFFFF"/>
                </a:solidFill>
                <a:latin typeface="Calibri"/>
              </a:rPr>
              <a:t>Evan Edelstein </a:t>
            </a:r>
          </a:p>
          <a:p>
            <a:pPr indent="0" algn="ctr" defTabSz="914400">
              <a:lnSpc>
                <a:spcPct val="90000"/>
              </a:lnSpc>
              <a:spcBef>
                <a:spcPts val="1001"/>
              </a:spcBef>
              <a:buNone/>
              <a:tabLst>
                <a:tab pos="0" algn="l"/>
              </a:tabLst>
            </a:pPr>
            <a:r>
              <a:rPr lang="en-US" sz="2400" spc="-1" dirty="0" err="1">
                <a:solidFill>
                  <a:srgbClr val="FFFFFF"/>
                </a:solidFill>
                <a:latin typeface="Calibri"/>
              </a:rPr>
              <a:t>e</a:t>
            </a:r>
            <a:r>
              <a:rPr lang="en-US" sz="2400" b="0" strike="noStrike" spc="-1" dirty="0" err="1">
                <a:solidFill>
                  <a:srgbClr val="FFFFFF"/>
                </a:solidFill>
                <a:latin typeface="Calibri"/>
              </a:rPr>
              <a:t>delsteinevan@gmail.com</a:t>
            </a:r>
            <a:endParaRPr lang="en-US" sz="2400" b="0" strike="noStrike" spc="-1" dirty="0">
              <a:solidFill>
                <a:srgbClr val="FFFFFF"/>
              </a:solidFill>
              <a:latin typeface="Arial"/>
            </a:endParaRPr>
          </a:p>
          <a:p>
            <a:pPr indent="0" algn="ctr" defTabSz="914400">
              <a:lnSpc>
                <a:spcPct val="90000"/>
              </a:lnSpc>
              <a:spcBef>
                <a:spcPts val="1001"/>
              </a:spcBef>
              <a:buNone/>
              <a:tabLst>
                <a:tab pos="0" algn="l"/>
              </a:tabLst>
            </a:pPr>
            <a:endParaRPr lang="en-US" sz="2400" b="0" strike="noStrike" spc="-1" dirty="0">
              <a:solidFill>
                <a:srgbClr val="FFFFFF"/>
              </a:solidFill>
              <a:latin typeface="Arial"/>
            </a:endParaRPr>
          </a:p>
        </p:txBody>
      </p:sp>
      <p:sp>
        <p:nvSpPr>
          <p:cNvPr id="133" name="sketchy line 1">
            <a:extLst>
              <a:ext uri="{C183D7F6-B498-43B3-948B-1728B52AA6E4}">
                <adec:decorative xmlns:adec="http://schemas.microsoft.com/office/drawing/2017/decorative" val="1"/>
              </a:ext>
            </a:extLst>
          </p:cNvPr>
          <p:cNvSpPr/>
          <p:nvPr/>
        </p:nvSpPr>
        <p:spPr>
          <a:xfrm>
            <a:off x="3285360" y="3611520"/>
            <a:ext cx="3508200" cy="15120"/>
          </a:xfrm>
          <a:custGeom>
            <a:avLst/>
            <a:gdLst>
              <a:gd name="textAreaLeft" fmla="*/ 0 w 3508200"/>
              <a:gd name="textAreaRight" fmla="*/ 3508560 w 3508200"/>
              <a:gd name="textAreaTop" fmla="*/ 0 h 15120"/>
              <a:gd name="textAreaBottom" fmla="*/ 15480 h 15120"/>
            </a:gdLst>
            <a:ahLst/>
            <a:cxnLst/>
            <a:rect l="textAreaLeft" t="textAreaTop" r="textAreaRight" b="textAreaBottom"/>
            <a:pathLst>
              <a:path w="4243589" h="18288" fill="none">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280" cap="rnd">
            <a:solidFill>
              <a:srgbClr val="FFFFFF">
                <a:alpha val="75000"/>
              </a:srgbClr>
            </a:solidFill>
            <a:round/>
          </a:ln>
        </p:spPr>
        <p:style>
          <a:lnRef idx="0">
            <a:scrgbClr r="0" g="0" b="0"/>
          </a:lnRef>
          <a:fillRef idx="0">
            <a:scrgbClr r="0" g="0" b="0"/>
          </a:fillRef>
          <a:effectRef idx="0">
            <a:scrgbClr r="0" g="0" b="0"/>
          </a:effectRef>
          <a:fontRef idx="minor"/>
        </p:style>
        <p:txBody>
          <a:bodyPr lIns="90000" tIns="-29520" rIns="90000" bIns="-29520" anchor="ctr">
            <a:noAutofit/>
          </a:bodyPr>
          <a:lstStyle/>
          <a:p>
            <a:endParaRPr lang="en-US" sz="1800" b="0" strike="noStrike" spc="-1">
              <a:solidFill>
                <a:srgbClr val="FFFFFF"/>
              </a:solidFill>
              <a:latin typeface="Calibri"/>
            </a:endParaRPr>
          </a:p>
        </p:txBody>
      </p:sp>
      <p:sp>
        <p:nvSpPr>
          <p:cNvPr id="134" name="TextBox 1"/>
          <p:cNvSpPr/>
          <p:nvPr/>
        </p:nvSpPr>
        <p:spPr>
          <a:xfrm>
            <a:off x="-490680" y="1285920"/>
            <a:ext cx="152280" cy="304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endParaRPr lang="en-US" sz="1800" b="0" strike="noStrike" spc="-1">
              <a:solidFill>
                <a:srgbClr val="FFFFFF"/>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FBF6-12E2-F5C1-75CC-7C540675E8B7}"/>
              </a:ext>
            </a:extLst>
          </p:cNvPr>
          <p:cNvSpPr>
            <a:spLocks noGrp="1"/>
          </p:cNvSpPr>
          <p:nvPr>
            <p:ph type="title"/>
          </p:nvPr>
        </p:nvSpPr>
        <p:spPr/>
        <p:txBody>
          <a:bodyPr/>
          <a:lstStyle/>
          <a:p>
            <a:r>
              <a:rPr lang="en-US" sz="4400" b="0" strike="noStrike" spc="-1" dirty="0" err="1">
                <a:solidFill>
                  <a:schemeClr val="dk1"/>
                </a:solidFill>
                <a:latin typeface="Calibri Light"/>
              </a:rPr>
              <a:t>Pymol</a:t>
            </a:r>
            <a:r>
              <a:rPr lang="en-US" sz="4400" b="0" strike="noStrike" spc="-1" dirty="0">
                <a:solidFill>
                  <a:schemeClr val="dk1"/>
                </a:solidFill>
                <a:latin typeface="Calibri Light"/>
              </a:rPr>
              <a:t> Functions: </a:t>
            </a:r>
            <a:endParaRPr lang="en-US" dirty="0"/>
          </a:p>
        </p:txBody>
      </p:sp>
      <p:grpSp>
        <p:nvGrpSpPr>
          <p:cNvPr id="6" name="Content Placeholder 1">
            <a:extLst>
              <a:ext uri="{FF2B5EF4-FFF2-40B4-BE49-F238E27FC236}">
                <a16:creationId xmlns:a16="http://schemas.microsoft.com/office/drawing/2014/main" id="{B886D3BD-C5CA-DC04-C30A-BE01E859674B}"/>
              </a:ext>
            </a:extLst>
          </p:cNvPr>
          <p:cNvGrpSpPr/>
          <p:nvPr/>
        </p:nvGrpSpPr>
        <p:grpSpPr>
          <a:xfrm>
            <a:off x="525663" y="1402842"/>
            <a:ext cx="8693640" cy="3598200"/>
            <a:chOff x="871560" y="1375200"/>
            <a:chExt cx="8693640" cy="3598200"/>
          </a:xfrm>
          <a:solidFill>
            <a:schemeClr val="accent1">
              <a:alpha val="28000"/>
            </a:schemeClr>
          </a:solidFill>
        </p:grpSpPr>
        <p:sp>
          <p:nvSpPr>
            <p:cNvPr id="7" name="Rectangle 6">
              <a:extLst>
                <a:ext uri="{FF2B5EF4-FFF2-40B4-BE49-F238E27FC236}">
                  <a16:creationId xmlns:a16="http://schemas.microsoft.com/office/drawing/2014/main" id="{77D2A448-15B4-EF5A-F074-58E12FAEB2D8}"/>
                </a:ext>
              </a:extLst>
            </p:cNvPr>
            <p:cNvSpPr/>
            <p:nvPr/>
          </p:nvSpPr>
          <p:spPr>
            <a:xfrm>
              <a:off x="871560" y="1375200"/>
              <a:ext cx="8693640" cy="3598200"/>
            </a:xfrm>
            <a:prstGeom prst="rect">
              <a:avLst/>
            </a:prstGeom>
            <a:grpFill/>
            <a:ln w="0">
              <a:solidFill>
                <a:schemeClr val="tx1">
                  <a:alpha val="18000"/>
                </a:schemeClr>
              </a:solid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latin typeface="Arial"/>
              </a:endParaRPr>
            </a:p>
          </p:txBody>
        </p:sp>
        <p:sp>
          <p:nvSpPr>
            <p:cNvPr id="8" name="Rounded Rectangle 7">
              <a:extLst>
                <a:ext uri="{FF2B5EF4-FFF2-40B4-BE49-F238E27FC236}">
                  <a16:creationId xmlns:a16="http://schemas.microsoft.com/office/drawing/2014/main" id="{21A9F5FD-8A16-EFAC-CAB3-A9D4A4BBC0CF}"/>
                </a:ext>
              </a:extLst>
            </p:cNvPr>
            <p:cNvSpPr/>
            <p:nvPr/>
          </p:nvSpPr>
          <p:spPr>
            <a:xfrm>
              <a:off x="871560" y="1377360"/>
              <a:ext cx="8693640" cy="29088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dirty="0" err="1">
                  <a:latin typeface="Calibri"/>
                </a:rPr>
                <a:t>Pymol</a:t>
              </a:r>
              <a:r>
                <a:rPr lang="en-US" sz="2000" b="0" strike="noStrike" spc="-1" dirty="0">
                  <a:latin typeface="Calibri"/>
                </a:rPr>
                <a:t> has built in functions for many basic manipulations of selections or objects:</a:t>
              </a:r>
              <a:endParaRPr lang="en-US" sz="2000" b="0" strike="noStrike" spc="-1" dirty="0">
                <a:latin typeface="Arial"/>
              </a:endParaRPr>
            </a:p>
          </p:txBody>
        </p:sp>
        <p:sp>
          <p:nvSpPr>
            <p:cNvPr id="9" name="Rounded Rectangle 8">
              <a:extLst>
                <a:ext uri="{FF2B5EF4-FFF2-40B4-BE49-F238E27FC236}">
                  <a16:creationId xmlns:a16="http://schemas.microsoft.com/office/drawing/2014/main" id="{5A6DACAF-1F3F-21A1-00B0-9D7C29CD7E1E}"/>
                </a:ext>
              </a:extLst>
            </p:cNvPr>
            <p:cNvSpPr/>
            <p:nvPr/>
          </p:nvSpPr>
          <p:spPr>
            <a:xfrm>
              <a:off x="871560" y="167760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Load: load `filename`</a:t>
              </a:r>
              <a:endParaRPr lang="en-US" sz="2000" b="0" strike="noStrike" spc="-1">
                <a:latin typeface="Arial"/>
              </a:endParaRPr>
            </a:p>
          </p:txBody>
        </p:sp>
        <p:sp>
          <p:nvSpPr>
            <p:cNvPr id="10" name="Rounded Rectangle 9">
              <a:extLst>
                <a:ext uri="{FF2B5EF4-FFF2-40B4-BE49-F238E27FC236}">
                  <a16:creationId xmlns:a16="http://schemas.microsoft.com/office/drawing/2014/main" id="{53CEFB19-F64B-AD71-6AE8-D6E1D58B863D}"/>
                </a:ext>
              </a:extLst>
            </p:cNvPr>
            <p:cNvSpPr/>
            <p:nvPr/>
          </p:nvSpPr>
          <p:spPr>
            <a:xfrm>
              <a:off x="871560" y="197784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Fetch: fetch `pdbid`</a:t>
              </a:r>
              <a:endParaRPr lang="en-US" sz="2000" b="0" strike="noStrike" spc="-1">
                <a:latin typeface="Arial"/>
              </a:endParaRPr>
            </a:p>
          </p:txBody>
        </p:sp>
        <p:sp>
          <p:nvSpPr>
            <p:cNvPr id="11" name="Rounded Rectangle 10">
              <a:extLst>
                <a:ext uri="{FF2B5EF4-FFF2-40B4-BE49-F238E27FC236}">
                  <a16:creationId xmlns:a16="http://schemas.microsoft.com/office/drawing/2014/main" id="{F911D283-0C56-C53F-B684-B89BAC1E09DA}"/>
                </a:ext>
              </a:extLst>
            </p:cNvPr>
            <p:cNvSpPr/>
            <p:nvPr/>
          </p:nvSpPr>
          <p:spPr>
            <a:xfrm>
              <a:off x="871560" y="2278440"/>
              <a:ext cx="8693640" cy="29088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dirty="0">
                  <a:latin typeface="Calibri"/>
                </a:rPr>
                <a:t>Select: `name`, selection algebra</a:t>
              </a:r>
              <a:endParaRPr lang="en-US" sz="2000" b="0" strike="noStrike" spc="-1" dirty="0">
                <a:latin typeface="Arial"/>
              </a:endParaRPr>
            </a:p>
          </p:txBody>
        </p:sp>
        <p:sp>
          <p:nvSpPr>
            <p:cNvPr id="12" name="Rounded Rectangle 11">
              <a:extLst>
                <a:ext uri="{FF2B5EF4-FFF2-40B4-BE49-F238E27FC236}">
                  <a16:creationId xmlns:a16="http://schemas.microsoft.com/office/drawing/2014/main" id="{89F442FC-B179-B945-32E5-A7F506994608}"/>
                </a:ext>
              </a:extLst>
            </p:cNvPr>
            <p:cNvSpPr/>
            <p:nvPr/>
          </p:nvSpPr>
          <p:spPr>
            <a:xfrm>
              <a:off x="871560" y="2578680"/>
              <a:ext cx="8693640" cy="29088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Create: `name`, selection algebra</a:t>
              </a:r>
              <a:endParaRPr lang="en-US" sz="2000" b="0" strike="noStrike" spc="-1">
                <a:latin typeface="Arial"/>
              </a:endParaRPr>
            </a:p>
          </p:txBody>
        </p:sp>
        <p:sp>
          <p:nvSpPr>
            <p:cNvPr id="13" name="Rounded Rectangle 12">
              <a:extLst>
                <a:ext uri="{FF2B5EF4-FFF2-40B4-BE49-F238E27FC236}">
                  <a16:creationId xmlns:a16="http://schemas.microsoft.com/office/drawing/2014/main" id="{E0DBC9C2-2B59-112D-4ED4-8BBAB3855B73}"/>
                </a:ext>
              </a:extLst>
            </p:cNvPr>
            <p:cNvSpPr/>
            <p:nvPr/>
          </p:nvSpPr>
          <p:spPr>
            <a:xfrm>
              <a:off x="871560" y="287856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dirty="0">
                  <a:latin typeface="Calibri"/>
                </a:rPr>
                <a:t>Extract: `name`, selection algebra</a:t>
              </a:r>
              <a:endParaRPr lang="en-US" sz="2000" b="0" strike="noStrike" spc="-1" dirty="0">
                <a:latin typeface="Arial"/>
              </a:endParaRPr>
            </a:p>
          </p:txBody>
        </p:sp>
        <p:sp>
          <p:nvSpPr>
            <p:cNvPr id="14" name="Rounded Rectangle 13">
              <a:extLst>
                <a:ext uri="{FF2B5EF4-FFF2-40B4-BE49-F238E27FC236}">
                  <a16:creationId xmlns:a16="http://schemas.microsoft.com/office/drawing/2014/main" id="{481FCEE4-6592-D8B8-2CCB-04AC61A5C6AB}"/>
                </a:ext>
              </a:extLst>
            </p:cNvPr>
            <p:cNvSpPr/>
            <p:nvPr/>
          </p:nvSpPr>
          <p:spPr>
            <a:xfrm>
              <a:off x="871560" y="317880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Color: color `color`, `selection`</a:t>
              </a:r>
              <a:endParaRPr lang="en-US" sz="2000" b="0" strike="noStrike" spc="-1">
                <a:latin typeface="Arial"/>
              </a:endParaRPr>
            </a:p>
          </p:txBody>
        </p:sp>
        <p:sp>
          <p:nvSpPr>
            <p:cNvPr id="15" name="Rounded Rectangle 14">
              <a:extLst>
                <a:ext uri="{FF2B5EF4-FFF2-40B4-BE49-F238E27FC236}">
                  <a16:creationId xmlns:a16="http://schemas.microsoft.com/office/drawing/2014/main" id="{7DBEFE08-1E7A-043D-BB1D-E5FCF12D0518}"/>
                </a:ext>
              </a:extLst>
            </p:cNvPr>
            <p:cNvSpPr/>
            <p:nvPr/>
          </p:nvSpPr>
          <p:spPr>
            <a:xfrm>
              <a:off x="871560" y="3479400"/>
              <a:ext cx="8693640" cy="29088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Representations: show ` representation` , `selection`</a:t>
              </a:r>
              <a:endParaRPr lang="en-US" sz="2000" b="0" strike="noStrike" spc="-1">
                <a:latin typeface="Arial"/>
              </a:endParaRPr>
            </a:p>
          </p:txBody>
        </p:sp>
        <p:sp>
          <p:nvSpPr>
            <p:cNvPr id="16" name="Rounded Rectangle 15">
              <a:extLst>
                <a:ext uri="{FF2B5EF4-FFF2-40B4-BE49-F238E27FC236}">
                  <a16:creationId xmlns:a16="http://schemas.microsoft.com/office/drawing/2014/main" id="{8F79D41C-119B-95EF-2ADA-C919209B16AA}"/>
                </a:ext>
              </a:extLst>
            </p:cNvPr>
            <p:cNvSpPr/>
            <p:nvPr/>
          </p:nvSpPr>
          <p:spPr>
            <a:xfrm>
              <a:off x="871560" y="3779640"/>
              <a:ext cx="8693640" cy="29088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Label: label `selection`, `label` </a:t>
              </a:r>
              <a:endParaRPr lang="en-US" sz="2000" b="0" strike="noStrike" spc="-1">
                <a:latin typeface="Arial"/>
              </a:endParaRPr>
            </a:p>
          </p:txBody>
        </p:sp>
        <p:sp>
          <p:nvSpPr>
            <p:cNvPr id="17" name="Rounded Rectangle 16">
              <a:extLst>
                <a:ext uri="{FF2B5EF4-FFF2-40B4-BE49-F238E27FC236}">
                  <a16:creationId xmlns:a16="http://schemas.microsoft.com/office/drawing/2014/main" id="{41AF19AE-1D8F-EA3C-BF68-44765D246CB7}"/>
                </a:ext>
              </a:extLst>
            </p:cNvPr>
            <p:cNvSpPr/>
            <p:nvPr/>
          </p:nvSpPr>
          <p:spPr>
            <a:xfrm>
              <a:off x="871560" y="407988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dirty="0">
                  <a:latin typeface="Calibri"/>
                </a:rPr>
                <a:t>Distances: distance `selection1`, `selection2`</a:t>
              </a:r>
              <a:endParaRPr lang="en-US" sz="2000" b="0" strike="noStrike" spc="-1" dirty="0">
                <a:latin typeface="Arial"/>
              </a:endParaRPr>
            </a:p>
          </p:txBody>
        </p:sp>
        <p:sp>
          <p:nvSpPr>
            <p:cNvPr id="18" name="Rounded Rectangle 17">
              <a:extLst>
                <a:ext uri="{FF2B5EF4-FFF2-40B4-BE49-F238E27FC236}">
                  <a16:creationId xmlns:a16="http://schemas.microsoft.com/office/drawing/2014/main" id="{35426190-E215-8921-3BAA-CF32F225867F}"/>
                </a:ext>
              </a:extLst>
            </p:cNvPr>
            <p:cNvSpPr/>
            <p:nvPr/>
          </p:nvSpPr>
          <p:spPr>
            <a:xfrm>
              <a:off x="871560" y="438012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Align: align `selection1`, `selection2`</a:t>
              </a:r>
              <a:endParaRPr lang="en-US" sz="2000" b="0" strike="noStrike" spc="-1">
                <a:latin typeface="Arial"/>
              </a:endParaRPr>
            </a:p>
          </p:txBody>
        </p:sp>
        <p:sp>
          <p:nvSpPr>
            <p:cNvPr id="19" name="Rounded Rectangle 18">
              <a:extLst>
                <a:ext uri="{FF2B5EF4-FFF2-40B4-BE49-F238E27FC236}">
                  <a16:creationId xmlns:a16="http://schemas.microsoft.com/office/drawing/2014/main" id="{E37B606E-4336-7415-06F1-67DA8A5D07C8}"/>
                </a:ext>
              </a:extLst>
            </p:cNvPr>
            <p:cNvSpPr/>
            <p:nvPr/>
          </p:nvSpPr>
          <p:spPr>
            <a:xfrm>
              <a:off x="871560" y="4680360"/>
              <a:ext cx="8693640" cy="291240"/>
            </a:xfrm>
            <a:prstGeom prst="roundRect">
              <a:avLst>
                <a:gd name="adj" fmla="val 16667"/>
              </a:avLst>
            </a:prstGeom>
            <a:grpFill/>
            <a:ln w="12600">
              <a:solidFill>
                <a:schemeClr val="tx1">
                  <a:alpha val="18000"/>
                </a:schemeClr>
              </a:solidFill>
              <a:miter/>
            </a:ln>
          </p:spPr>
          <p:style>
            <a:lnRef idx="0">
              <a:scrgbClr r="0" g="0" b="0"/>
            </a:lnRef>
            <a:fillRef idx="0">
              <a:scrgbClr r="0" g="0" b="0"/>
            </a:fillRef>
            <a:effectRef idx="0">
              <a:scrgbClr r="0" g="0" b="0"/>
            </a:effectRef>
            <a:fontRef idx="minor"/>
          </p:style>
          <p:txBody>
            <a:bodyPr lIns="76320" tIns="76320" rIns="76320" bIns="76320" numCol="1" spcCol="1440" anchor="ctr">
              <a:noAutofit/>
            </a:bodyPr>
            <a:lstStyle/>
            <a:p>
              <a:pPr defTabSz="888840">
                <a:lnSpc>
                  <a:spcPct val="90000"/>
                </a:lnSpc>
                <a:spcAft>
                  <a:spcPts val="700"/>
                </a:spcAft>
                <a:tabLst>
                  <a:tab pos="0" algn="l"/>
                </a:tabLst>
              </a:pPr>
              <a:r>
                <a:rPr lang="en-US" sz="2000" b="0" strike="noStrike" spc="-1">
                  <a:latin typeface="Calibri"/>
                </a:rPr>
                <a:t>Save: png `filename</a:t>
              </a:r>
              <a:r>
                <a:rPr lang="en-US" sz="1300" b="0" strike="noStrike" spc="-1">
                  <a:latin typeface="Calibri"/>
                </a:rPr>
                <a:t>`</a:t>
              </a:r>
              <a:endParaRPr lang="en-US" sz="1300" b="0" strike="noStrike" spc="-1">
                <a:latin typeface="Arial"/>
              </a:endParaRPr>
            </a:p>
          </p:txBody>
        </p:sp>
      </p:grpSp>
    </p:spTree>
    <p:extLst>
      <p:ext uri="{BB962C8B-B14F-4D97-AF65-F5344CB8AC3E}">
        <p14:creationId xmlns:p14="http://schemas.microsoft.com/office/powerpoint/2010/main" val="54994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24CE-125B-7F42-1156-3875137AB2D9}"/>
              </a:ext>
            </a:extLst>
          </p:cNvPr>
          <p:cNvSpPr>
            <a:spLocks noGrp="1"/>
          </p:cNvSpPr>
          <p:nvPr>
            <p:ph type="title"/>
          </p:nvPr>
        </p:nvSpPr>
        <p:spPr/>
        <p:txBody>
          <a:bodyPr/>
          <a:lstStyle/>
          <a:p>
            <a:r>
              <a:rPr lang="en-US" dirty="0"/>
              <a:t>Molecular Data Structures:</a:t>
            </a:r>
          </a:p>
        </p:txBody>
      </p:sp>
      <p:pic>
        <p:nvPicPr>
          <p:cNvPr id="4" name="Picture 2" descr="MSOE Center for BioMolecular Modeling - Jmol Training Guide">
            <a:extLst>
              <a:ext uri="{FF2B5EF4-FFF2-40B4-BE49-F238E27FC236}">
                <a16:creationId xmlns:a16="http://schemas.microsoft.com/office/drawing/2014/main" id="{4F7C6F0C-DFA8-09D2-074E-AEDEC3139E36}"/>
              </a:ext>
            </a:extLst>
          </p:cNvPr>
          <p:cNvPicPr/>
          <p:nvPr/>
        </p:nvPicPr>
        <p:blipFill>
          <a:blip r:embed="rId2"/>
          <a:srcRect t="61938"/>
          <a:stretch/>
        </p:blipFill>
        <p:spPr>
          <a:xfrm>
            <a:off x="1809167" y="3628436"/>
            <a:ext cx="4621680" cy="1002600"/>
          </a:xfrm>
          <a:prstGeom prst="rect">
            <a:avLst/>
          </a:prstGeom>
          <a:ln w="0">
            <a:noFill/>
          </a:ln>
        </p:spPr>
      </p:pic>
      <p:sp>
        <p:nvSpPr>
          <p:cNvPr id="5" name="Content Placeholder 2">
            <a:extLst>
              <a:ext uri="{FF2B5EF4-FFF2-40B4-BE49-F238E27FC236}">
                <a16:creationId xmlns:a16="http://schemas.microsoft.com/office/drawing/2014/main" id="{8EF1D0A9-EDB1-9947-1488-37E42DB7DDCA}"/>
              </a:ext>
            </a:extLst>
          </p:cNvPr>
          <p:cNvSpPr txBox="1">
            <a:spLocks/>
          </p:cNvSpPr>
          <p:nvPr/>
        </p:nvSpPr>
        <p:spPr>
          <a:xfrm>
            <a:off x="487492" y="1423256"/>
            <a:ext cx="7265030" cy="318168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3D Macromolecule data is stored in a </a:t>
            </a:r>
            <a:r>
              <a:rPr lang="en-US" sz="1800" dirty="0" err="1"/>
              <a:t>pdb</a:t>
            </a:r>
            <a:r>
              <a:rPr lang="en-US" sz="1800" dirty="0"/>
              <a:t> file.</a:t>
            </a:r>
          </a:p>
          <a:p>
            <a:r>
              <a:rPr lang="en-US" sz="1800" dirty="0" err="1"/>
              <a:t>Pdb</a:t>
            </a:r>
            <a:r>
              <a:rPr lang="en-US" sz="1800" dirty="0"/>
              <a:t> files for solved structures can be found at </a:t>
            </a:r>
            <a:r>
              <a:rPr lang="en-US" sz="1800" dirty="0">
                <a:hlinkClick r:id="rId3"/>
              </a:rPr>
              <a:t>https://www.rcsb.org/</a:t>
            </a:r>
            <a:endParaRPr lang="en-US" sz="1800" dirty="0"/>
          </a:p>
          <a:p>
            <a:r>
              <a:rPr lang="en-US" sz="1800" dirty="0"/>
              <a:t>Proteins are accessed by four alpha-numeric ids optionally followed by a single letter chain id. </a:t>
            </a:r>
          </a:p>
          <a:p>
            <a:r>
              <a:rPr lang="en-US" sz="1800" dirty="0" err="1"/>
              <a:t>Pdb</a:t>
            </a:r>
            <a:r>
              <a:rPr lang="en-US" sz="1800" dirty="0"/>
              <a:t> files contain atomic data, coordinate data and misc. data in the header section.</a:t>
            </a:r>
          </a:p>
        </p:txBody>
      </p:sp>
    </p:spTree>
    <p:extLst>
      <p:ext uri="{BB962C8B-B14F-4D97-AF65-F5344CB8AC3E}">
        <p14:creationId xmlns:p14="http://schemas.microsoft.com/office/powerpoint/2010/main" val="41716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228600" y="228600"/>
            <a:ext cx="7559640" cy="914400"/>
          </a:xfrm>
          <a:prstGeom prst="rect">
            <a:avLst/>
          </a:prstGeom>
          <a:noFill/>
          <a:ln w="0">
            <a:noFill/>
          </a:ln>
        </p:spPr>
        <p:txBody>
          <a:bodyPr lIns="0" tIns="0" rIns="0" bIns="0" anchor="ctr">
            <a:noAutofit/>
          </a:bodyPr>
          <a:lstStyle/>
          <a:p>
            <a:pPr indent="0" algn="ctr">
              <a:buNone/>
            </a:pPr>
            <a:r>
              <a:rPr lang="en-US" sz="4400" b="0" strike="noStrike" spc="-1" dirty="0">
                <a:solidFill>
                  <a:srgbClr val="000000"/>
                </a:solidFill>
                <a:latin typeface="Arial"/>
              </a:rPr>
              <a:t>Accessing Structure Data:</a:t>
            </a:r>
          </a:p>
        </p:txBody>
      </p:sp>
      <p:sp>
        <p:nvSpPr>
          <p:cNvPr id="250" name="PlaceHolder 2"/>
          <p:cNvSpPr>
            <a:spLocks noGrp="1"/>
          </p:cNvSpPr>
          <p:nvPr>
            <p:ph/>
          </p:nvPr>
        </p:nvSpPr>
        <p:spPr>
          <a:xfrm>
            <a:off x="228600" y="1143000"/>
            <a:ext cx="9300240" cy="3657600"/>
          </a:xfrm>
          <a:prstGeom prst="rect">
            <a:avLst/>
          </a:prstGeom>
          <a:noFill/>
          <a:ln w="0">
            <a:noFill/>
          </a:ln>
        </p:spPr>
        <p:txBody>
          <a:bodyPr lIns="0" tIns="0" rIns="0" bIns="0" anchor="t">
            <a:normAutofit fontScale="94234"/>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Macromolecule sequence and structure information can be found at </a:t>
            </a:r>
            <a:r>
              <a:rPr lang="en-US" sz="1200" b="0" strike="noStrike" spc="-1" dirty="0">
                <a:solidFill>
                  <a:srgbClr val="000000"/>
                </a:solidFill>
                <a:latin typeface="Arial"/>
                <a:hlinkClick r:id="rId3"/>
              </a:rPr>
              <a:t>https://www.uniprot.org/uniprotkb/</a:t>
            </a:r>
            <a:r>
              <a:rPr lang="en-US" sz="1200" b="0" strike="noStrike" spc="-1" dirty="0">
                <a:solidFill>
                  <a:srgbClr val="000000"/>
                </a:solidFill>
                <a:latin typeface="Arial"/>
              </a:rPr>
              <a:t> or https://</a:t>
            </a:r>
            <a:r>
              <a:rPr lang="en-US" sz="1200" b="0" strike="noStrike" spc="-1" dirty="0" err="1">
                <a:solidFill>
                  <a:srgbClr val="000000"/>
                </a:solidFill>
                <a:latin typeface="Arial"/>
              </a:rPr>
              <a:t>www.rcsb.org</a:t>
            </a:r>
            <a:endParaRPr lang="en-US" sz="1200" b="0"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The sequence and 3D structure of Macromolecules are represented as PDB files. These files contain chemical, coordinate and chain information in a row-wise schema. Additionally, a header provides useful information about the structure.</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For example, lets look at </a:t>
            </a:r>
            <a:r>
              <a:rPr lang="en-US" sz="1200" b="0" strike="noStrike" spc="-1" dirty="0">
                <a:solidFill>
                  <a:srgbClr val="000000"/>
                </a:solidFill>
                <a:latin typeface="Arial"/>
                <a:ea typeface="Garamond"/>
              </a:rPr>
              <a:t>8-oxoguanine DNA glycosylase</a:t>
            </a:r>
            <a:r>
              <a:rPr lang="en-US" sz="1200" b="0" strike="noStrike" spc="-1" dirty="0">
                <a:solidFill>
                  <a:srgbClr val="000000"/>
                </a:solidFill>
                <a:latin typeface="Arial"/>
              </a:rPr>
              <a:t>: https://</a:t>
            </a:r>
            <a:r>
              <a:rPr lang="en-US" sz="1200" b="0" strike="noStrike" spc="-1" dirty="0" err="1">
                <a:solidFill>
                  <a:srgbClr val="000000"/>
                </a:solidFill>
                <a:latin typeface="Arial"/>
              </a:rPr>
              <a:t>www.uniprot.org</a:t>
            </a:r>
            <a:r>
              <a:rPr lang="en-US" sz="1200" b="0" strike="noStrike" spc="-1" dirty="0">
                <a:solidFill>
                  <a:srgbClr val="000000"/>
                </a:solidFill>
                <a:latin typeface="Arial"/>
              </a:rPr>
              <a:t>/</a:t>
            </a:r>
            <a:r>
              <a:rPr lang="en-US" sz="1200" b="0" strike="noStrike" spc="-1" dirty="0" err="1">
                <a:solidFill>
                  <a:srgbClr val="000000"/>
                </a:solidFill>
                <a:latin typeface="Arial"/>
              </a:rPr>
              <a:t>uniprotkb</a:t>
            </a:r>
            <a:r>
              <a:rPr lang="en-US" sz="1200" b="0" strike="noStrike" spc="-1" dirty="0">
                <a:solidFill>
                  <a:srgbClr val="000000"/>
                </a:solidFill>
                <a:latin typeface="Arial"/>
              </a:rPr>
              <a:t>/O15527/</a:t>
            </a:r>
          </a:p>
          <a:p>
            <a:pPr marL="432000" indent="0">
              <a:spcBef>
                <a:spcPts val="1417"/>
              </a:spcBef>
              <a:buNone/>
            </a:pPr>
            <a:endParaRPr lang="en-US" sz="1200" b="0" strike="noStrike" spc="-1" dirty="0">
              <a:solidFill>
                <a:srgbClr val="000000"/>
              </a:solidFill>
              <a:latin typeface="Arial"/>
            </a:endParaRPr>
          </a:p>
        </p:txBody>
      </p:sp>
      <p:sp>
        <p:nvSpPr>
          <p:cNvPr id="251" name="TextBox 250"/>
          <p:cNvSpPr txBox="1"/>
          <p:nvPr/>
        </p:nvSpPr>
        <p:spPr>
          <a:xfrm>
            <a:off x="-9934560" y="3208320"/>
            <a:ext cx="180720" cy="427320"/>
          </a:xfrm>
          <a:prstGeom prst="rect">
            <a:avLst/>
          </a:prstGeom>
          <a:noFill/>
          <a:ln w="0">
            <a:noFill/>
          </a:ln>
        </p:spPr>
        <p:txBody>
          <a:bodyPr lIns="90000" tIns="45000" rIns="90000" bIns="45000" anchor="t">
            <a:noAutofit/>
          </a:bodyPr>
          <a:lstStyle/>
          <a:p>
            <a:endParaRPr lang="en-US" sz="1800" b="0" strike="noStrike" spc="-1">
              <a:solidFill>
                <a:srgbClr val="000000"/>
              </a:solidFill>
              <a:latin typeface="Arial"/>
            </a:endParaRPr>
          </a:p>
        </p:txBody>
      </p:sp>
      <p:pic>
        <p:nvPicPr>
          <p:cNvPr id="2" name="Picture 1">
            <a:extLst>
              <a:ext uri="{FF2B5EF4-FFF2-40B4-BE49-F238E27FC236}">
                <a16:creationId xmlns:a16="http://schemas.microsoft.com/office/drawing/2014/main" id="{E7026BE9-2631-4084-0801-1566C191713D}"/>
              </a:ext>
            </a:extLst>
          </p:cNvPr>
          <p:cNvPicPr>
            <a:picLocks noChangeAspect="1"/>
          </p:cNvPicPr>
          <p:nvPr/>
        </p:nvPicPr>
        <p:blipFill>
          <a:blip r:embed="rId4"/>
          <a:stretch>
            <a:fillRect/>
          </a:stretch>
        </p:blipFill>
        <p:spPr>
          <a:xfrm>
            <a:off x="4308809" y="2241729"/>
            <a:ext cx="5631511" cy="3200221"/>
          </a:xfrm>
          <a:prstGeom prst="rect">
            <a:avLst/>
          </a:prstGeom>
        </p:spPr>
      </p:pic>
      <p:sp>
        <p:nvSpPr>
          <p:cNvPr id="3" name="TextBox 2">
            <a:extLst>
              <a:ext uri="{FF2B5EF4-FFF2-40B4-BE49-F238E27FC236}">
                <a16:creationId xmlns:a16="http://schemas.microsoft.com/office/drawing/2014/main" id="{0AB312C0-0065-848F-36A1-5735A1D2C8C0}"/>
              </a:ext>
            </a:extLst>
          </p:cNvPr>
          <p:cNvSpPr txBox="1"/>
          <p:nvPr/>
        </p:nvSpPr>
        <p:spPr>
          <a:xfrm>
            <a:off x="-182880" y="2835274"/>
            <a:ext cx="4476584" cy="1815882"/>
          </a:xfrm>
          <a:prstGeom prst="rect">
            <a:avLst/>
          </a:prstGeom>
          <a:noFill/>
        </p:spPr>
        <p:txBody>
          <a:bodyPr wrap="square" rtlCol="0">
            <a:spAutoFit/>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Exercise Questions:	</a:t>
            </a:r>
          </a:p>
          <a:p>
            <a:pPr marL="864000" lvl="1" indent="-324000">
              <a:spcBef>
                <a:spcPts val="283"/>
              </a:spcBef>
              <a:buClr>
                <a:srgbClr val="000000"/>
              </a:buClr>
              <a:buSzPct val="75000"/>
              <a:buFont typeface="Symbol" charset="2"/>
              <a:buChar char=""/>
            </a:pPr>
            <a:r>
              <a:rPr lang="en-US" sz="1200" b="0" strike="noStrike" spc="-1" dirty="0">
                <a:solidFill>
                  <a:srgbClr val="000000"/>
                </a:solidFill>
                <a:latin typeface="Arial"/>
                <a:ea typeface="Garamond"/>
              </a:rPr>
              <a:t>What is the PDB identifier for the structure with the best resolution? </a:t>
            </a:r>
            <a:endParaRPr lang="en-US" sz="1200" b="0" strike="noStrike" spc="-1" dirty="0">
              <a:solidFill>
                <a:srgbClr val="000000"/>
              </a:solidFill>
              <a:latin typeface="Arial"/>
            </a:endParaRPr>
          </a:p>
          <a:p>
            <a:pPr marL="864000" lvl="1" indent="-324000">
              <a:spcBef>
                <a:spcPts val="283"/>
              </a:spcBef>
              <a:buClr>
                <a:srgbClr val="000000"/>
              </a:buClr>
              <a:buSzPct val="75000"/>
              <a:buFont typeface="Symbol" charset="2"/>
              <a:buChar char=""/>
            </a:pPr>
            <a:r>
              <a:rPr lang="en-US" sz="1200" b="0" strike="noStrike" spc="-1" dirty="0">
                <a:solidFill>
                  <a:srgbClr val="000000"/>
                </a:solidFill>
                <a:latin typeface="Arial"/>
                <a:ea typeface="Garamond"/>
              </a:rPr>
              <a:t>What is the resolution for structure 1EBM? </a:t>
            </a:r>
            <a:endParaRPr lang="en-US" sz="1200" b="0" strike="noStrike" spc="-1" dirty="0">
              <a:solidFill>
                <a:srgbClr val="000000"/>
              </a:solidFill>
              <a:latin typeface="Arial"/>
            </a:endParaRPr>
          </a:p>
          <a:p>
            <a:pPr marL="864000" lvl="1" indent="-324000">
              <a:spcBef>
                <a:spcPts val="283"/>
              </a:spcBef>
              <a:buClr>
                <a:srgbClr val="000000"/>
              </a:buClr>
              <a:buSzPct val="75000"/>
              <a:buFont typeface="Symbol" charset="2"/>
              <a:buChar char=""/>
            </a:pPr>
            <a:r>
              <a:rPr lang="en-US" sz="1200" b="0" strike="noStrike" spc="-1" dirty="0">
                <a:solidFill>
                  <a:srgbClr val="000000"/>
                </a:solidFill>
                <a:latin typeface="Arial"/>
                <a:ea typeface="Garamond"/>
              </a:rPr>
              <a:t>Are any of the structures for the full-length protein? </a:t>
            </a:r>
            <a:endParaRPr lang="en-US" sz="1200" b="0" strike="noStrike" spc="-1" dirty="0">
              <a:solidFill>
                <a:srgbClr val="000000"/>
              </a:solidFill>
              <a:latin typeface="Arial"/>
            </a:endParaRPr>
          </a:p>
          <a:p>
            <a:pPr marL="864000" lvl="1" indent="-324000">
              <a:spcBef>
                <a:spcPts val="283"/>
              </a:spcBef>
              <a:buClr>
                <a:srgbClr val="000000"/>
              </a:buClr>
              <a:buSzPct val="75000"/>
              <a:buFont typeface="Symbol" charset="2"/>
              <a:buChar char=""/>
            </a:pPr>
            <a:r>
              <a:rPr lang="en-US" sz="1200" b="0" strike="noStrike" spc="-1" dirty="0">
                <a:solidFill>
                  <a:srgbClr val="000000"/>
                </a:solidFill>
                <a:latin typeface="Arial"/>
                <a:ea typeface="Garamond"/>
              </a:rPr>
              <a:t>Are there any visible hydrogen atoms in any of the structures? Why not?</a:t>
            </a:r>
            <a:endParaRPr lang="en-US" sz="1200" b="0" strike="noStrike" spc="-1" dirty="0">
              <a:solidFill>
                <a:srgbClr val="000000"/>
              </a:solidFill>
              <a:latin typeface="Arial"/>
            </a:endParaRP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688BB-3C05-ABD2-F432-5801A7EEE7FC}"/>
              </a:ext>
            </a:extLst>
          </p:cNvPr>
          <p:cNvSpPr>
            <a:spLocks noGrp="1"/>
          </p:cNvSpPr>
          <p:nvPr>
            <p:ph type="title"/>
          </p:nvPr>
        </p:nvSpPr>
        <p:spPr/>
        <p:txBody>
          <a:bodyPr/>
          <a:lstStyle/>
          <a:p>
            <a:r>
              <a:rPr lang="en-US" sz="4400" b="0" strike="noStrike" spc="-1" dirty="0">
                <a:solidFill>
                  <a:srgbClr val="000000"/>
                </a:solidFill>
                <a:latin typeface="Arial"/>
              </a:rPr>
              <a:t>Accessing Structure Data 2:</a:t>
            </a:r>
            <a:endParaRPr lang="en-US" dirty="0"/>
          </a:p>
        </p:txBody>
      </p:sp>
      <p:sp>
        <p:nvSpPr>
          <p:cNvPr id="3" name="Content Placeholder 2">
            <a:extLst>
              <a:ext uri="{FF2B5EF4-FFF2-40B4-BE49-F238E27FC236}">
                <a16:creationId xmlns:a16="http://schemas.microsoft.com/office/drawing/2014/main" id="{CA20C746-52AE-F0DE-F5F4-8D235ED16640}"/>
              </a:ext>
            </a:extLst>
          </p:cNvPr>
          <p:cNvSpPr>
            <a:spLocks noGrp="1"/>
          </p:cNvSpPr>
          <p:nvPr>
            <p:ph/>
          </p:nvPr>
        </p:nvSpPr>
        <p:spPr>
          <a:xfrm>
            <a:off x="274610" y="1384942"/>
            <a:ext cx="9103367" cy="1210226"/>
          </a:xfrm>
        </p:spPr>
        <p:txBody>
          <a:bodyPr>
            <a:normAutofit fontScale="85000" lnSpcReduction="20000"/>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Let's look at the RCSB entry for 1EBM containing experimentally determined structures:</a:t>
            </a:r>
            <a:endParaRPr lang="en-US" sz="1200" b="0" strike="noStrike" spc="-1" dirty="0">
              <a:solidFill>
                <a:srgbClr val="000000"/>
              </a:solidFill>
              <a:latin typeface="Arial"/>
            </a:endParaRPr>
          </a:p>
          <a:p>
            <a:pPr marL="864000" lvl="1" indent="-324000">
              <a:spcBef>
                <a:spcPts val="1134"/>
              </a:spcBef>
              <a:buClr>
                <a:srgbClr val="000000"/>
              </a:buClr>
              <a:buSzPct val="75000"/>
              <a:buFont typeface="Symbol" charset="2"/>
              <a:buChar char=""/>
            </a:pPr>
            <a:r>
              <a:rPr lang="en-US" sz="1200" b="0" strike="noStrike" spc="-1" dirty="0">
                <a:solidFill>
                  <a:srgbClr val="000000"/>
                </a:solidFill>
                <a:latin typeface="Arial"/>
                <a:ea typeface="Garamond"/>
              </a:rPr>
              <a:t>Which macromolecules does this structure contain? How many chains are there?</a:t>
            </a:r>
            <a:r>
              <a:rPr lang="en-US" sz="1200" b="0" strike="noStrike" spc="199" dirty="0">
                <a:solidFill>
                  <a:srgbClr val="000000"/>
                </a:solidFill>
                <a:latin typeface="Arial"/>
                <a:ea typeface="Garamond"/>
              </a:rPr>
              <a:t> </a:t>
            </a:r>
            <a:r>
              <a:rPr lang="en-US" sz="1200" b="0" strike="noStrike" spc="-1" dirty="0">
                <a:solidFill>
                  <a:srgbClr val="000000"/>
                </a:solidFill>
                <a:latin typeface="Arial"/>
                <a:ea typeface="Garamond"/>
              </a:rPr>
              <a:t>What is chain A? Is it mutated? What other information is present on the RCSB entry?</a:t>
            </a:r>
            <a:endParaRPr lang="en-US" sz="1200" b="0" strike="noStrike" spc="-1" dirty="0">
              <a:solidFill>
                <a:srgbClr val="000000"/>
              </a:solidFill>
              <a:latin typeface="Arial"/>
            </a:endParaRPr>
          </a:p>
          <a:p>
            <a:pPr marL="864000" lvl="1" indent="-324000">
              <a:spcBef>
                <a:spcPts val="1134"/>
              </a:spcBef>
              <a:buClr>
                <a:srgbClr val="000000"/>
              </a:buClr>
              <a:buSzPct val="75000"/>
              <a:buFont typeface="Symbol" charset="2"/>
              <a:buChar char=""/>
            </a:pPr>
            <a:r>
              <a:rPr lang="en-US" sz="1200" b="0" strike="noStrike" spc="-1" dirty="0">
                <a:solidFill>
                  <a:srgbClr val="000000"/>
                </a:solidFill>
                <a:latin typeface="Arial"/>
                <a:ea typeface="Garamond"/>
              </a:rPr>
              <a:t>What data can we get from the PDB header. Who are the authors of this work?</a:t>
            </a:r>
            <a:r>
              <a:rPr lang="en-US" sz="1200" b="0" strike="noStrike" spc="-15" dirty="0">
                <a:solidFill>
                  <a:srgbClr val="000000"/>
                </a:solidFill>
                <a:latin typeface="Arial"/>
                <a:ea typeface="Garamond"/>
              </a:rPr>
              <a:t> </a:t>
            </a:r>
            <a:r>
              <a:rPr lang="en-US" sz="1200" b="0" strike="noStrike" spc="-1" dirty="0">
                <a:solidFill>
                  <a:srgbClr val="000000"/>
                </a:solidFill>
                <a:latin typeface="Arial"/>
                <a:ea typeface="Garamond"/>
              </a:rPr>
              <a:t>Is this an X-ray crystallography or NMR study? What is the resolution of the structure? What</a:t>
            </a:r>
            <a:r>
              <a:rPr lang="en-US" sz="1200" b="0" strike="noStrike" spc="199" dirty="0">
                <a:solidFill>
                  <a:srgbClr val="000000"/>
                </a:solidFill>
                <a:latin typeface="Arial"/>
                <a:ea typeface="Garamond"/>
              </a:rPr>
              <a:t> </a:t>
            </a:r>
            <a:r>
              <a:rPr lang="en-US" sz="1200" b="0" strike="noStrike" spc="-1" dirty="0">
                <a:solidFill>
                  <a:srgbClr val="000000"/>
                </a:solidFill>
                <a:latin typeface="Arial"/>
                <a:ea typeface="Garamond"/>
              </a:rPr>
              <a:t>do you find in the fields “REMARK 200”? Did they use a synchrotron for this work? What do you find in the fields “REMARK 465” and “REMARK 470”? Can you explain the missing residues/atoms? What do you find on the “SEQRES” lines?</a:t>
            </a:r>
            <a:endParaRPr lang="en-US" sz="1200" b="0" strike="noStrike" spc="-1" dirty="0">
              <a:solidFill>
                <a:srgbClr val="000000"/>
              </a:solidFill>
              <a:latin typeface="Arial"/>
            </a:endParaRPr>
          </a:p>
          <a:p>
            <a:pPr marL="864000" lvl="1" indent="-324000">
              <a:spcBef>
                <a:spcPts val="1134"/>
              </a:spcBef>
              <a:buClr>
                <a:srgbClr val="000000"/>
              </a:buClr>
              <a:buSzPct val="75000"/>
              <a:buFont typeface="Symbol" charset="2"/>
              <a:buChar char=""/>
            </a:pPr>
            <a:r>
              <a:rPr lang="en-US" sz="1200" b="0" strike="noStrike" spc="-1" dirty="0">
                <a:solidFill>
                  <a:srgbClr val="000000"/>
                </a:solidFill>
                <a:latin typeface="Arial"/>
                <a:ea typeface="Garamond"/>
              </a:rPr>
              <a:t>Let's compare the sequence information from RCSB and </a:t>
            </a:r>
            <a:r>
              <a:rPr lang="en-US" sz="1200" b="0" strike="noStrike" spc="-1" dirty="0" err="1">
                <a:solidFill>
                  <a:srgbClr val="000000"/>
                </a:solidFill>
                <a:latin typeface="Arial"/>
                <a:ea typeface="Garamond"/>
              </a:rPr>
              <a:t>uniprot</a:t>
            </a:r>
            <a:r>
              <a:rPr lang="en-US" sz="1200" b="0" strike="noStrike" spc="-1" dirty="0">
                <a:solidFill>
                  <a:srgbClr val="000000"/>
                </a:solidFill>
                <a:latin typeface="Arial"/>
                <a:ea typeface="Garamond"/>
              </a:rPr>
              <a:t>?</a:t>
            </a:r>
            <a:endParaRPr lang="en-US" sz="1200" b="0" strike="noStrike" spc="-1" dirty="0">
              <a:solidFill>
                <a:srgbClr val="000000"/>
              </a:solidFill>
              <a:latin typeface="Arial"/>
            </a:endParaRPr>
          </a:p>
        </p:txBody>
      </p:sp>
      <p:pic>
        <p:nvPicPr>
          <p:cNvPr id="4" name="image3.png">
            <a:extLst>
              <a:ext uri="{FF2B5EF4-FFF2-40B4-BE49-F238E27FC236}">
                <a16:creationId xmlns:a16="http://schemas.microsoft.com/office/drawing/2014/main" id="{37B545D3-4093-5DB7-262B-C8394213B70C}"/>
              </a:ext>
            </a:extLst>
          </p:cNvPr>
          <p:cNvPicPr>
            <a:picLocks noChangeAspect="1"/>
          </p:cNvPicPr>
          <p:nvPr/>
        </p:nvPicPr>
        <p:blipFill>
          <a:blip r:embed="rId3" cstate="print"/>
          <a:stretch>
            <a:fillRect/>
          </a:stretch>
        </p:blipFill>
        <p:spPr>
          <a:xfrm>
            <a:off x="5363886" y="3184562"/>
            <a:ext cx="4257634" cy="1761858"/>
          </a:xfrm>
          <a:prstGeom prst="rect">
            <a:avLst/>
          </a:prstGeom>
        </p:spPr>
      </p:pic>
      <p:pic>
        <p:nvPicPr>
          <p:cNvPr id="5" name="Picture 4">
            <a:extLst>
              <a:ext uri="{FF2B5EF4-FFF2-40B4-BE49-F238E27FC236}">
                <a16:creationId xmlns:a16="http://schemas.microsoft.com/office/drawing/2014/main" id="{2A306240-F793-19AB-719E-50F89027BCE5}"/>
              </a:ext>
            </a:extLst>
          </p:cNvPr>
          <p:cNvPicPr>
            <a:picLocks noChangeAspect="1"/>
          </p:cNvPicPr>
          <p:nvPr/>
        </p:nvPicPr>
        <p:blipFill>
          <a:blip r:embed="rId4"/>
          <a:stretch>
            <a:fillRect/>
          </a:stretch>
        </p:blipFill>
        <p:spPr>
          <a:xfrm>
            <a:off x="325410" y="2715818"/>
            <a:ext cx="4568736" cy="2851746"/>
          </a:xfrm>
          <a:prstGeom prst="rect">
            <a:avLst/>
          </a:prstGeom>
        </p:spPr>
      </p:pic>
      <p:sp>
        <p:nvSpPr>
          <p:cNvPr id="6" name="Frame 5">
            <a:extLst>
              <a:ext uri="{FF2B5EF4-FFF2-40B4-BE49-F238E27FC236}">
                <a16:creationId xmlns:a16="http://schemas.microsoft.com/office/drawing/2014/main" id="{27D56A8C-0578-0195-1BF1-1774DDA180AC}"/>
              </a:ext>
            </a:extLst>
          </p:cNvPr>
          <p:cNvSpPr/>
          <p:nvPr/>
        </p:nvSpPr>
        <p:spPr>
          <a:xfrm>
            <a:off x="6610350" y="4451350"/>
            <a:ext cx="127000" cy="215900"/>
          </a:xfrm>
          <a:prstGeom prst="fram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6139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AF1854-5AA1-B290-AAF1-014B065FF7CE}"/>
              </a:ext>
            </a:extLst>
          </p:cNvPr>
          <p:cNvPicPr>
            <a:picLocks noChangeAspect="1"/>
          </p:cNvPicPr>
          <p:nvPr/>
        </p:nvPicPr>
        <p:blipFill>
          <a:blip r:embed="rId2"/>
          <a:stretch>
            <a:fillRect/>
          </a:stretch>
        </p:blipFill>
        <p:spPr>
          <a:xfrm>
            <a:off x="937868" y="304594"/>
            <a:ext cx="8098181" cy="5061362"/>
          </a:xfrm>
          <a:prstGeom prst="rect">
            <a:avLst/>
          </a:prstGeom>
        </p:spPr>
      </p:pic>
    </p:spTree>
    <p:extLst>
      <p:ext uri="{BB962C8B-B14F-4D97-AF65-F5344CB8AC3E}">
        <p14:creationId xmlns:p14="http://schemas.microsoft.com/office/powerpoint/2010/main" val="507988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E6F723-1D16-887C-71B2-6EC788F4AEDF}"/>
              </a:ext>
            </a:extLst>
          </p:cNvPr>
          <p:cNvPicPr>
            <a:picLocks noChangeAspect="1"/>
          </p:cNvPicPr>
          <p:nvPr/>
        </p:nvPicPr>
        <p:blipFill>
          <a:blip r:embed="rId2"/>
          <a:stretch>
            <a:fillRect/>
          </a:stretch>
        </p:blipFill>
        <p:spPr>
          <a:xfrm>
            <a:off x="881282" y="304770"/>
            <a:ext cx="8097617" cy="5061009"/>
          </a:xfrm>
          <a:prstGeom prst="rect">
            <a:avLst/>
          </a:prstGeom>
        </p:spPr>
      </p:pic>
    </p:spTree>
    <p:extLst>
      <p:ext uri="{BB962C8B-B14F-4D97-AF65-F5344CB8AC3E}">
        <p14:creationId xmlns:p14="http://schemas.microsoft.com/office/powerpoint/2010/main" val="234831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228600" y="228600"/>
            <a:ext cx="7559640" cy="914400"/>
          </a:xfrm>
          <a:prstGeom prst="rect">
            <a:avLst/>
          </a:prstGeom>
          <a:noFill/>
          <a:ln w="0">
            <a:noFill/>
          </a:ln>
        </p:spPr>
        <p:txBody>
          <a:bodyPr lIns="0" tIns="0" rIns="0" bIns="0" anchor="ctr">
            <a:noAutofit/>
          </a:bodyPr>
          <a:lstStyle/>
          <a:p>
            <a:pPr indent="0" algn="ctr">
              <a:buNone/>
            </a:pPr>
            <a:r>
              <a:rPr lang="en-US" sz="4400" b="0" strike="noStrike" spc="-1" dirty="0">
                <a:solidFill>
                  <a:srgbClr val="000000"/>
                </a:solidFill>
                <a:latin typeface="Arial"/>
              </a:rPr>
              <a:t>Opening PDBS in </a:t>
            </a:r>
            <a:r>
              <a:rPr lang="en-US" sz="4400" b="0" strike="noStrike" spc="-1" dirty="0" err="1">
                <a:solidFill>
                  <a:srgbClr val="000000"/>
                </a:solidFill>
                <a:latin typeface="Arial"/>
              </a:rPr>
              <a:t>Pymol</a:t>
            </a:r>
            <a:r>
              <a:rPr lang="en-US" sz="4400" b="0" strike="noStrike" spc="-1" dirty="0">
                <a:solidFill>
                  <a:srgbClr val="000000"/>
                </a:solidFill>
                <a:latin typeface="Arial"/>
              </a:rPr>
              <a:t>:</a:t>
            </a:r>
          </a:p>
        </p:txBody>
      </p:sp>
      <p:sp>
        <p:nvSpPr>
          <p:cNvPr id="254" name="PlaceHolder 2"/>
          <p:cNvSpPr>
            <a:spLocks noGrp="1"/>
          </p:cNvSpPr>
          <p:nvPr>
            <p:ph/>
          </p:nvPr>
        </p:nvSpPr>
        <p:spPr>
          <a:xfrm>
            <a:off x="228600" y="1143000"/>
            <a:ext cx="9300240" cy="3657600"/>
          </a:xfrm>
          <a:prstGeom prst="rect">
            <a:avLst/>
          </a:prstGeom>
          <a:noFill/>
          <a:ln w="0">
            <a:noFill/>
          </a:ln>
        </p:spPr>
        <p:txBody>
          <a:bodyPr lIns="0" tIns="0" rIns="0" bIns="0" anchor="t">
            <a:normAutofit fontScale="94234"/>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PingFang SC"/>
              </a:rPr>
              <a:t>Open the </a:t>
            </a:r>
            <a:r>
              <a:rPr lang="en-US" sz="1200" b="0" strike="noStrike" spc="-1" dirty="0">
                <a:solidFill>
                  <a:srgbClr val="000000"/>
                </a:solidFill>
                <a:latin typeface="Arial"/>
                <a:ea typeface="Garamond"/>
              </a:rPr>
              <a:t>1EBM.PDB in </a:t>
            </a:r>
            <a:r>
              <a:rPr lang="en-US" sz="1200" b="0" strike="noStrike" spc="-1" dirty="0" err="1">
                <a:solidFill>
                  <a:srgbClr val="000000"/>
                </a:solidFill>
                <a:latin typeface="Arial"/>
                <a:ea typeface="Garamond"/>
              </a:rPr>
              <a:t>pymol</a:t>
            </a:r>
            <a:r>
              <a:rPr lang="en-US" sz="1200" b="0" strike="noStrike" spc="-1" dirty="0">
                <a:solidFill>
                  <a:srgbClr val="000000"/>
                </a:solidFill>
                <a:latin typeface="Arial"/>
              </a:rPr>
              <a:t> by dragging or entering “</a:t>
            </a:r>
            <a:r>
              <a:rPr lang="en-US" sz="1200" spc="-1" dirty="0">
                <a:solidFill>
                  <a:srgbClr val="000000"/>
                </a:solidFill>
                <a:latin typeface="Arial"/>
              </a:rPr>
              <a:t>loa</a:t>
            </a:r>
            <a:r>
              <a:rPr lang="en-US" sz="1200" b="0" strike="noStrike" spc="-1" dirty="0">
                <a:solidFill>
                  <a:srgbClr val="000000"/>
                </a:solidFill>
                <a:latin typeface="Arial"/>
              </a:rPr>
              <a:t>d 1ebm.pdb” in the command prompt</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Display the sequence using the S button on the lower right-hand part of the screen</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Play around with the coloring and view options. Change the whole structure to “cartoon”</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In the command prompt type: “select Asp172, chain A &amp; </a:t>
            </a:r>
            <a:r>
              <a:rPr lang="en-US" sz="1200" b="0" strike="noStrike" spc="-1" dirty="0" err="1">
                <a:solidFill>
                  <a:srgbClr val="000000"/>
                </a:solidFill>
                <a:latin typeface="Arial"/>
              </a:rPr>
              <a:t>resi</a:t>
            </a:r>
            <a:r>
              <a:rPr lang="en-US" sz="1200" b="0" strike="noStrike" spc="-1" dirty="0">
                <a:solidFill>
                  <a:srgbClr val="000000"/>
                </a:solidFill>
                <a:latin typeface="Arial"/>
              </a:rPr>
              <a:t> 172”. In the selection box change the structure to “sticks”. Change its color to be distinct from the rest of the structure.</a:t>
            </a:r>
          </a:p>
          <a:p>
            <a:pPr marL="432000" indent="-324000">
              <a:spcBef>
                <a:spcPts val="1417"/>
              </a:spcBef>
              <a:buClr>
                <a:srgbClr val="000000"/>
              </a:buClr>
              <a:buSzPct val="45000"/>
              <a:buFont typeface="Wingdings" charset="2"/>
              <a:buChar char=""/>
            </a:pPr>
            <a:r>
              <a:rPr lang="en-US" sz="1200" b="0" i="1" strike="noStrike" spc="-1" dirty="0">
                <a:solidFill>
                  <a:srgbClr val="000000"/>
                </a:solidFill>
                <a:latin typeface="Arial"/>
                <a:ea typeface="Garamond"/>
              </a:rPr>
              <a:t>What kind of secondary structure element is Asp172 located in?</a:t>
            </a:r>
            <a:endParaRPr lang="en-US" sz="1200" b="0" i="1"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Let's show the main protein structure as sticks. To see the sidechains better let's color the structure gray and then “by element”. You see some residues sticking out into the solvent from the surface of the protein. Let’s create a new selection with them (hold shift to box select). Would you describe the side chains of these residues as hydrophilic or hydrophobic? </a:t>
            </a:r>
            <a:r>
              <a:rPr lang="en-US" sz="1200" b="0" i="1" strike="noStrike" spc="-1" dirty="0">
                <a:solidFill>
                  <a:srgbClr val="000000"/>
                </a:solidFill>
                <a:latin typeface="Arial"/>
                <a:ea typeface="Garamond"/>
              </a:rPr>
              <a:t>Can you find any areas within the structure that are rich in hydrophobic residues? What forces are stabilizing the structure in these regions?</a:t>
            </a:r>
            <a:endParaRPr lang="en-US" sz="1200" b="0" i="1"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Select the residues 151-167 using the command prompt (select </a:t>
            </a:r>
            <a:r>
              <a:rPr lang="en-US" sz="1200" b="0" strike="noStrike" spc="-1" dirty="0" err="1">
                <a:solidFill>
                  <a:srgbClr val="000000"/>
                </a:solidFill>
                <a:latin typeface="Arial"/>
                <a:ea typeface="Garamond"/>
              </a:rPr>
              <a:t>alphahelix</a:t>
            </a:r>
            <a:r>
              <a:rPr lang="en-US" sz="1200" b="0" strike="noStrike" spc="-1" dirty="0">
                <a:solidFill>
                  <a:srgbClr val="000000"/>
                </a:solidFill>
                <a:latin typeface="Arial"/>
                <a:ea typeface="Garamond"/>
              </a:rPr>
              <a:t>, Chain A &amp; </a:t>
            </a:r>
            <a:r>
              <a:rPr lang="en-US" sz="1200" b="0" strike="noStrike" spc="-1" dirty="0" err="1">
                <a:solidFill>
                  <a:srgbClr val="000000"/>
                </a:solidFill>
                <a:latin typeface="Arial"/>
                <a:ea typeface="Garamond"/>
              </a:rPr>
              <a:t>resi</a:t>
            </a:r>
            <a:r>
              <a:rPr lang="en-US" sz="1200" b="0" strike="noStrike" spc="-1" dirty="0">
                <a:solidFill>
                  <a:srgbClr val="000000"/>
                </a:solidFill>
                <a:latin typeface="Arial"/>
                <a:ea typeface="Garamond"/>
              </a:rPr>
              <a:t> 151-167). Show as sticks and color by element. Which atoms are involved in H-bonds? What function do these bonds play? To view the H-bonds first enter “set </a:t>
            </a:r>
            <a:r>
              <a:rPr lang="en-US" sz="1200" b="0" strike="noStrike" spc="-1" dirty="0" err="1">
                <a:solidFill>
                  <a:srgbClr val="000000"/>
                </a:solidFill>
                <a:latin typeface="Arial"/>
                <a:ea typeface="Garamond"/>
              </a:rPr>
              <a:t>h_bond_max_angle</a:t>
            </a:r>
            <a:r>
              <a:rPr lang="en-US" sz="1200" b="0" strike="noStrike" spc="-1" dirty="0">
                <a:solidFill>
                  <a:srgbClr val="000000"/>
                </a:solidFill>
                <a:latin typeface="Arial"/>
                <a:ea typeface="Garamond"/>
              </a:rPr>
              <a:t>, 30” in the command prompt then </a:t>
            </a:r>
            <a:r>
              <a:rPr lang="en-US" sz="1200" b="0" strike="noStrike" spc="-1" dirty="0" err="1">
                <a:solidFill>
                  <a:srgbClr val="000000"/>
                </a:solidFill>
                <a:latin typeface="Arial"/>
                <a:ea typeface="Garamond"/>
              </a:rPr>
              <a:t>goto</a:t>
            </a:r>
            <a:r>
              <a:rPr lang="en-US" sz="1200" b="0" strike="noStrike" spc="-1" dirty="0">
                <a:solidFill>
                  <a:srgbClr val="000000"/>
                </a:solidFill>
                <a:latin typeface="Arial"/>
                <a:ea typeface="Garamond"/>
              </a:rPr>
              <a:t> Actions → Find → Polar contacts → Within selection.</a:t>
            </a:r>
            <a:endParaRPr lang="en-US" sz="1200" b="0"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Create a new selection called OGG1 using just chain A: “select OGG1, Chain A”.  Locate the N-terminus and the C-terminus. </a:t>
            </a:r>
            <a:r>
              <a:rPr lang="en-US" sz="1200" b="0" i="1" strike="noStrike" spc="-1" dirty="0">
                <a:solidFill>
                  <a:srgbClr val="000000"/>
                </a:solidFill>
                <a:latin typeface="Arial"/>
                <a:ea typeface="Garamond"/>
              </a:rPr>
              <a:t>Are their any gaps in the protein backbone? Which residues are missing? Why are they missing?</a:t>
            </a:r>
            <a:endParaRPr lang="en-US" sz="1200" b="0" i="1" strike="noStrike" spc="-1" dirty="0">
              <a:solidFill>
                <a:srgbClr val="000000"/>
              </a:solidFill>
              <a:latin typeface="Arial"/>
            </a:endParaRPr>
          </a:p>
        </p:txBody>
      </p:sp>
      <p:sp>
        <p:nvSpPr>
          <p:cNvPr id="255" name="TextBox 254"/>
          <p:cNvSpPr txBox="1"/>
          <p:nvPr/>
        </p:nvSpPr>
        <p:spPr>
          <a:xfrm>
            <a:off x="-9934560" y="3208320"/>
            <a:ext cx="180720" cy="427320"/>
          </a:xfrm>
          <a:prstGeom prst="rect">
            <a:avLst/>
          </a:prstGeom>
          <a:noFill/>
          <a:ln w="0">
            <a:noFill/>
          </a:ln>
        </p:spPr>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04000" y="226080"/>
            <a:ext cx="9071640" cy="9464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Protein-DNA Interaction</a:t>
            </a:r>
          </a:p>
        </p:txBody>
      </p:sp>
      <p:sp>
        <p:nvSpPr>
          <p:cNvPr id="257" name="PlaceHolder 2"/>
          <p:cNvSpPr>
            <a:spLocks noGrp="1"/>
          </p:cNvSpPr>
          <p:nvPr>
            <p:ph/>
          </p:nvPr>
        </p:nvSpPr>
        <p:spPr>
          <a:xfrm>
            <a:off x="240385" y="1411021"/>
            <a:ext cx="4199640" cy="3288240"/>
          </a:xfrm>
          <a:prstGeom prst="rect">
            <a:avLst/>
          </a:prstGeom>
          <a:noFill/>
          <a:ln w="0">
            <a:noFill/>
          </a:ln>
        </p:spPr>
        <p:txBody>
          <a:bodyPr lIns="0" tIns="0" rIns="0" bIns="0" anchor="t">
            <a:normAutofit lnSpcReduction="10000"/>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Let's select the DNA portion of out structure: “select DNA, </a:t>
            </a:r>
            <a:r>
              <a:rPr lang="en-US" sz="1200" b="0" strike="noStrike" spc="-1" dirty="0" err="1">
                <a:solidFill>
                  <a:srgbClr val="000000"/>
                </a:solidFill>
                <a:latin typeface="Arial"/>
              </a:rPr>
              <a:t>polymer.nucleic</a:t>
            </a:r>
            <a:r>
              <a:rPr lang="en-US" sz="1200" b="0" strike="noStrike" spc="-1" dirty="0">
                <a:solidFill>
                  <a:srgbClr val="000000"/>
                </a:solidFill>
                <a:latin typeface="Arial"/>
              </a:rPr>
              <a:t>”</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Let's use a surface style visualization to investigate the curvature and binding pockets of OGG1.</a:t>
            </a:r>
            <a:endParaRPr lang="en-US" sz="1200" b="0"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ea typeface="Garamond"/>
              </a:rPr>
              <a:t>Let's select the active site between the protein and DNA: “select 8oxoG, </a:t>
            </a:r>
            <a:r>
              <a:rPr lang="en-US" sz="1200" b="0" strike="noStrike" spc="-1" dirty="0" err="1">
                <a:solidFill>
                  <a:srgbClr val="000000"/>
                </a:solidFill>
                <a:latin typeface="Arial"/>
                <a:ea typeface="Garamond"/>
              </a:rPr>
              <a:t>resn</a:t>
            </a:r>
            <a:r>
              <a:rPr lang="en-US" sz="1200" b="0" strike="noStrike" spc="-1" dirty="0">
                <a:solidFill>
                  <a:srgbClr val="000000"/>
                </a:solidFill>
                <a:latin typeface="Arial"/>
                <a:ea typeface="Garamond"/>
              </a:rPr>
              <a:t> 8OG; select </a:t>
            </a:r>
            <a:r>
              <a:rPr lang="en-US" sz="1200" b="0" strike="noStrike" spc="-1" dirty="0" err="1">
                <a:solidFill>
                  <a:srgbClr val="000000"/>
                </a:solidFill>
                <a:latin typeface="Arial"/>
                <a:ea typeface="Garamond"/>
              </a:rPr>
              <a:t>ActiveSite</a:t>
            </a:r>
            <a:r>
              <a:rPr lang="en-US" sz="1200" b="0" strike="noStrike" spc="-1" dirty="0">
                <a:solidFill>
                  <a:srgbClr val="000000"/>
                </a:solidFill>
                <a:latin typeface="Arial"/>
                <a:ea typeface="Garamond"/>
              </a:rPr>
              <a:t>, 8oxoG around 8”</a:t>
            </a:r>
            <a:endParaRPr lang="en-US" sz="1200" b="0"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i="1" strike="noStrike" spc="-1" dirty="0">
                <a:solidFill>
                  <a:srgbClr val="000000"/>
                </a:solidFill>
                <a:latin typeface="Arial"/>
                <a:ea typeface="Garamond"/>
              </a:rPr>
              <a:t>One </a:t>
            </a:r>
            <a:r>
              <a:rPr lang="en-US" sz="1200" b="0" i="1" strike="noStrike" spc="-1" dirty="0" err="1">
                <a:solidFill>
                  <a:srgbClr val="000000"/>
                </a:solidFill>
                <a:latin typeface="Arial"/>
                <a:ea typeface="Garamond"/>
              </a:rPr>
              <a:t>Phe</a:t>
            </a:r>
            <a:r>
              <a:rPr lang="en-US" sz="1200" b="0" i="1" strike="noStrike" spc="-1" dirty="0">
                <a:solidFill>
                  <a:srgbClr val="000000"/>
                </a:solidFill>
                <a:latin typeface="Arial"/>
                <a:ea typeface="Garamond"/>
              </a:rPr>
              <a:t> (319) and one </a:t>
            </a:r>
            <a:r>
              <a:rPr lang="en-US" sz="1200" b="0" i="1" strike="noStrike" spc="-1" dirty="0" err="1">
                <a:solidFill>
                  <a:srgbClr val="000000"/>
                </a:solidFill>
                <a:latin typeface="Arial"/>
                <a:ea typeface="Garamond"/>
              </a:rPr>
              <a:t>Cys</a:t>
            </a:r>
            <a:r>
              <a:rPr lang="en-US" sz="1200" b="0" i="1" strike="noStrike" spc="-1" dirty="0">
                <a:solidFill>
                  <a:srgbClr val="000000"/>
                </a:solidFill>
                <a:latin typeface="Arial"/>
                <a:ea typeface="Garamond"/>
              </a:rPr>
              <a:t> (253) residue are “stacking” against 8-oxoG in the active site pocket. Which ones? Which Interactions do we expect between these  peptide residues and DNA bases? </a:t>
            </a:r>
            <a:r>
              <a:rPr lang="en-US" sz="1200" i="1" spc="-1" dirty="0">
                <a:solidFill>
                  <a:srgbClr val="000000"/>
                </a:solidFill>
                <a:latin typeface="Arial"/>
                <a:ea typeface="Garamond"/>
              </a:rPr>
              <a:t>(select these residues and use the ‘Actions -&gt; find’ to inspect contacts)</a:t>
            </a:r>
            <a:endParaRPr lang="en-US" sz="1200" b="0" i="1"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i="1" strike="noStrike" spc="-1" dirty="0">
                <a:solidFill>
                  <a:srgbClr val="000000"/>
                </a:solidFill>
                <a:latin typeface="Arial"/>
                <a:ea typeface="Garamond"/>
              </a:rPr>
              <a:t>This structure contains the mutant OGG1 K249Q. Can you find residue 249 in the structure? Do you have any suggestions for why the researchers behind this study</a:t>
            </a:r>
            <a:r>
              <a:rPr lang="en-US" sz="1200" i="1" spc="199" dirty="0">
                <a:solidFill>
                  <a:srgbClr val="000000"/>
                </a:solidFill>
                <a:latin typeface="Arial"/>
                <a:ea typeface="Garamond"/>
              </a:rPr>
              <a:t> </a:t>
            </a:r>
            <a:r>
              <a:rPr lang="en-US" sz="1200" b="0" i="1" strike="noStrike" spc="-1" dirty="0">
                <a:solidFill>
                  <a:srgbClr val="000000"/>
                </a:solidFill>
                <a:latin typeface="Arial"/>
                <a:ea typeface="Garamond"/>
              </a:rPr>
              <a:t>have mutated this residue?</a:t>
            </a:r>
            <a:endParaRPr lang="en-US" sz="1200" b="0" i="1" strike="noStrike" spc="-1" dirty="0">
              <a:solidFill>
                <a:srgbClr val="000000"/>
              </a:solidFill>
              <a:latin typeface="Arial"/>
            </a:endParaRPr>
          </a:p>
        </p:txBody>
      </p:sp>
      <p:pic>
        <p:nvPicPr>
          <p:cNvPr id="4" name="Picture 3">
            <a:extLst>
              <a:ext uri="{FF2B5EF4-FFF2-40B4-BE49-F238E27FC236}">
                <a16:creationId xmlns:a16="http://schemas.microsoft.com/office/drawing/2014/main" id="{84393193-C95F-EF4E-E661-A5AA9DE3543F}"/>
              </a:ext>
            </a:extLst>
          </p:cNvPr>
          <p:cNvPicPr>
            <a:picLocks noChangeAspect="1"/>
          </p:cNvPicPr>
          <p:nvPr/>
        </p:nvPicPr>
        <p:blipFill>
          <a:blip r:embed="rId3"/>
          <a:stretch>
            <a:fillRect/>
          </a:stretch>
        </p:blipFill>
        <p:spPr>
          <a:xfrm>
            <a:off x="4440025" y="1319752"/>
            <a:ext cx="5563685" cy="34944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692640" y="301680"/>
            <a:ext cx="8693640" cy="109548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Publication Quality Images:  </a:t>
            </a:r>
            <a:endParaRPr lang="en-US" sz="4400" b="0" strike="noStrike" spc="-1">
              <a:solidFill>
                <a:schemeClr val="dk1"/>
              </a:solidFill>
              <a:latin typeface="Calibri"/>
            </a:endParaRPr>
          </a:p>
        </p:txBody>
      </p:sp>
      <p:grpSp>
        <p:nvGrpSpPr>
          <p:cNvPr id="259" name="Content Placeholder 4"/>
          <p:cNvGrpSpPr/>
          <p:nvPr/>
        </p:nvGrpSpPr>
        <p:grpSpPr>
          <a:xfrm>
            <a:off x="693000" y="1509120"/>
            <a:ext cx="3646080" cy="3819240"/>
            <a:chOff x="693000" y="1509120"/>
            <a:chExt cx="3646080" cy="3819240"/>
          </a:xfrm>
        </p:grpSpPr>
        <p:sp>
          <p:nvSpPr>
            <p:cNvPr id="260" name="Rectangle 259"/>
            <p:cNvSpPr/>
            <p:nvPr/>
          </p:nvSpPr>
          <p:spPr>
            <a:xfrm>
              <a:off x="693000" y="1509120"/>
              <a:ext cx="3646080" cy="359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261" name="Rounded Rectangle 260"/>
            <p:cNvSpPr/>
            <p:nvPr/>
          </p:nvSpPr>
          <p:spPr>
            <a:xfrm>
              <a:off x="693000" y="1509120"/>
              <a:ext cx="3646080" cy="277200"/>
            </a:xfrm>
            <a:prstGeom prst="roundRect">
              <a:avLst>
                <a:gd name="adj" fmla="val 16667"/>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53280" tIns="53280" rIns="53280" bIns="53280" numCol="1" spcCol="1440" anchor="ctr">
              <a:noAutofit/>
            </a:bodyPr>
            <a:lstStyle/>
            <a:p>
              <a:pPr defTabSz="622440">
                <a:lnSpc>
                  <a:spcPct val="90000"/>
                </a:lnSpc>
                <a:spcAft>
                  <a:spcPts val="490"/>
                </a:spcAft>
                <a:tabLst>
                  <a:tab pos="0" algn="l"/>
                </a:tabLst>
              </a:pPr>
              <a:r>
                <a:rPr lang="en-US" sz="1400" b="0" strike="noStrike" spc="-1">
                  <a:solidFill>
                    <a:schemeClr val="lt1"/>
                  </a:solidFill>
                  <a:latin typeface="Calibri"/>
                </a:rPr>
                <a:t>Selection transparency:</a:t>
              </a:r>
              <a:endParaRPr lang="en-US" sz="1400" b="0" strike="noStrike" spc="-1">
                <a:solidFill>
                  <a:srgbClr val="000000"/>
                </a:solidFill>
                <a:latin typeface="Arial"/>
              </a:endParaRPr>
            </a:p>
          </p:txBody>
        </p:sp>
        <p:sp>
          <p:nvSpPr>
            <p:cNvPr id="262" name="Rectangle 261"/>
            <p:cNvSpPr/>
            <p:nvPr/>
          </p:nvSpPr>
          <p:spPr>
            <a:xfrm>
              <a:off x="693000" y="1786320"/>
              <a:ext cx="3646080" cy="443160"/>
            </a:xfrm>
            <a:prstGeom prst="rect">
              <a:avLst/>
            </a:prstGeom>
            <a:noFill/>
            <a:ln w="0">
              <a:noFill/>
            </a:ln>
          </p:spPr>
          <p:style>
            <a:lnRef idx="0">
              <a:scrgbClr r="0" g="0" b="0"/>
            </a:lnRef>
            <a:fillRef idx="0">
              <a:scrgbClr r="0" g="0" b="0"/>
            </a:fillRef>
            <a:effectRef idx="0">
              <a:scrgbClr r="0" g="0" b="0"/>
            </a:effectRef>
            <a:fontRef idx="minor"/>
          </p:style>
          <p:txBody>
            <a:bodyPr lIns="140040" tIns="17640" rIns="99720" bIns="17640" numCol="1" spcCol="1440" anchor="t">
              <a:noAutofit/>
            </a:bodyPr>
            <a:lstStyle/>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`representation`_transparency, F, selection</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For the value of </a:t>
              </a:r>
              <a:r>
                <a:rPr lang="en-US" sz="1100" b="0" i="1" strike="noStrike" spc="-1">
                  <a:solidFill>
                    <a:srgbClr val="000000"/>
                  </a:solidFill>
                  <a:latin typeface="Calibri"/>
                </a:rPr>
                <a:t>F</a:t>
              </a:r>
              <a:r>
                <a:rPr lang="en-US" sz="1100" b="0" strike="noStrike" spc="-1">
                  <a:solidFill>
                    <a:srgbClr val="000000"/>
                  </a:solidFill>
                  <a:latin typeface="Calibri"/>
                </a:rPr>
                <a:t>, 1.0 will be an invisible and 0.0 a completely solid surface. </a:t>
              </a:r>
              <a:endParaRPr lang="en-US" sz="1100" b="0" strike="noStrike" spc="-1">
                <a:solidFill>
                  <a:srgbClr val="000000"/>
                </a:solidFill>
                <a:latin typeface="Arial"/>
              </a:endParaRPr>
            </a:p>
          </p:txBody>
        </p:sp>
        <p:sp>
          <p:nvSpPr>
            <p:cNvPr id="263" name="Rounded Rectangle 262"/>
            <p:cNvSpPr/>
            <p:nvPr/>
          </p:nvSpPr>
          <p:spPr>
            <a:xfrm>
              <a:off x="693000" y="2293560"/>
              <a:ext cx="3646080" cy="277560"/>
            </a:xfrm>
            <a:prstGeom prst="roundRect">
              <a:avLst>
                <a:gd name="adj" fmla="val 16667"/>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53280" tIns="53280" rIns="53280" bIns="53280" numCol="1" spcCol="1440" anchor="ctr">
              <a:noAutofit/>
            </a:bodyPr>
            <a:lstStyle/>
            <a:p>
              <a:pPr defTabSz="622440">
                <a:lnSpc>
                  <a:spcPct val="90000"/>
                </a:lnSpc>
                <a:spcAft>
                  <a:spcPts val="490"/>
                </a:spcAft>
                <a:tabLst>
                  <a:tab pos="0" algn="l"/>
                </a:tabLst>
              </a:pPr>
              <a:r>
                <a:rPr lang="en-US" sz="1400" b="0" strike="noStrike" spc="-1">
                  <a:solidFill>
                    <a:schemeClr val="lt1"/>
                  </a:solidFill>
                  <a:latin typeface="Calibri"/>
                </a:rPr>
                <a:t>Background transparency and color:</a:t>
              </a:r>
              <a:endParaRPr lang="en-US" sz="1400" b="0" strike="noStrike" spc="-1">
                <a:solidFill>
                  <a:srgbClr val="000000"/>
                </a:solidFill>
                <a:latin typeface="Arial"/>
              </a:endParaRPr>
            </a:p>
          </p:txBody>
        </p:sp>
        <p:sp>
          <p:nvSpPr>
            <p:cNvPr id="264" name="Rectangle 263"/>
            <p:cNvSpPr/>
            <p:nvPr/>
          </p:nvSpPr>
          <p:spPr>
            <a:xfrm>
              <a:off x="693000" y="2571120"/>
              <a:ext cx="3646080" cy="622800"/>
            </a:xfrm>
            <a:prstGeom prst="rect">
              <a:avLst/>
            </a:prstGeom>
            <a:noFill/>
            <a:ln w="0">
              <a:noFill/>
            </a:ln>
          </p:spPr>
          <p:style>
            <a:lnRef idx="0">
              <a:scrgbClr r="0" g="0" b="0"/>
            </a:lnRef>
            <a:fillRef idx="0">
              <a:scrgbClr r="0" g="0" b="0"/>
            </a:fillRef>
            <a:effectRef idx="0">
              <a:scrgbClr r="0" g="0" b="0"/>
            </a:effectRef>
            <a:fontRef idx="minor"/>
          </p:style>
          <p:txBody>
            <a:bodyPr lIns="140040" tIns="17640" rIns="99720" bIns="17640" numCol="1" spcCol="1440" anchor="t">
              <a:noAutofit/>
            </a:bodyPr>
            <a:lstStyle/>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bg_color `color`</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ray_opaque_background,0 </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 util.cnc</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util.cbc</a:t>
              </a:r>
              <a:endParaRPr lang="en-US" sz="1100" b="0" strike="noStrike" spc="-1">
                <a:solidFill>
                  <a:srgbClr val="000000"/>
                </a:solidFill>
                <a:latin typeface="Arial"/>
              </a:endParaRPr>
            </a:p>
          </p:txBody>
        </p:sp>
        <p:sp>
          <p:nvSpPr>
            <p:cNvPr id="265" name="Rounded Rectangle 264"/>
            <p:cNvSpPr/>
            <p:nvPr/>
          </p:nvSpPr>
          <p:spPr>
            <a:xfrm>
              <a:off x="693000" y="3301920"/>
              <a:ext cx="3646080" cy="277560"/>
            </a:xfrm>
            <a:prstGeom prst="roundRect">
              <a:avLst>
                <a:gd name="adj" fmla="val 16667"/>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53280" tIns="53280" rIns="53280" bIns="53280" numCol="1" spcCol="1440" anchor="ctr">
              <a:noAutofit/>
            </a:bodyPr>
            <a:lstStyle/>
            <a:p>
              <a:pPr defTabSz="622440">
                <a:lnSpc>
                  <a:spcPct val="90000"/>
                </a:lnSpc>
                <a:spcAft>
                  <a:spcPts val="490"/>
                </a:spcAft>
                <a:tabLst>
                  <a:tab pos="0" algn="l"/>
                </a:tabLst>
              </a:pPr>
              <a:r>
                <a:rPr lang="en-US" sz="1400" b="0" strike="noStrike" spc="-1">
                  <a:solidFill>
                    <a:schemeClr val="lt1"/>
                  </a:solidFill>
                  <a:latin typeface="Calibri"/>
                </a:rPr>
                <a:t>Ray tracing: </a:t>
              </a:r>
              <a:endParaRPr lang="en-US" sz="1400" b="0" strike="noStrike" spc="-1">
                <a:solidFill>
                  <a:srgbClr val="000000"/>
                </a:solidFill>
                <a:latin typeface="Arial"/>
              </a:endParaRPr>
            </a:p>
          </p:txBody>
        </p:sp>
        <p:sp>
          <p:nvSpPr>
            <p:cNvPr id="266" name="Rectangle 265"/>
            <p:cNvSpPr/>
            <p:nvPr/>
          </p:nvSpPr>
          <p:spPr>
            <a:xfrm>
              <a:off x="693000" y="3543840"/>
              <a:ext cx="3646080" cy="1101600"/>
            </a:xfrm>
            <a:prstGeom prst="rect">
              <a:avLst/>
            </a:prstGeom>
            <a:noFill/>
            <a:ln w="0">
              <a:noFill/>
            </a:ln>
          </p:spPr>
          <p:style>
            <a:lnRef idx="0">
              <a:scrgbClr r="0" g="0" b="0"/>
            </a:lnRef>
            <a:fillRef idx="0">
              <a:scrgbClr r="0" g="0" b="0"/>
            </a:fillRef>
            <a:effectRef idx="0">
              <a:scrgbClr r="0" g="0" b="0"/>
            </a:effectRef>
            <a:fontRef idx="minor"/>
          </p:style>
          <p:txBody>
            <a:bodyPr lIns="140040" tIns="17640" rIns="99720" bIns="17640" numCol="1" spcCol="1440" anchor="t">
              <a:noAutofit/>
            </a:bodyPr>
            <a:lstStyle/>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ray_trace_mode, 1</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antialias, 2</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ray_shadows, on</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ray_trace_color, black</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ray_trace_gain, 0</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set ray_trace_fog=0</a:t>
              </a:r>
              <a:endParaRPr lang="en-US" sz="1100" b="0" strike="noStrike" spc="-1">
                <a:solidFill>
                  <a:srgbClr val="000000"/>
                </a:solidFill>
                <a:latin typeface="Arial"/>
              </a:endParaRPr>
            </a:p>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To render the image type ray </a:t>
              </a:r>
              <a:endParaRPr lang="en-US" sz="1100" b="0" strike="noStrike" spc="-1">
                <a:solidFill>
                  <a:srgbClr val="000000"/>
                </a:solidFill>
                <a:latin typeface="Arial"/>
              </a:endParaRPr>
            </a:p>
          </p:txBody>
        </p:sp>
        <p:sp>
          <p:nvSpPr>
            <p:cNvPr id="267" name="Rounded Rectangle 266"/>
            <p:cNvSpPr/>
            <p:nvPr/>
          </p:nvSpPr>
          <p:spPr>
            <a:xfrm>
              <a:off x="693000" y="4823640"/>
              <a:ext cx="3646080" cy="277560"/>
            </a:xfrm>
            <a:prstGeom prst="roundRect">
              <a:avLst>
                <a:gd name="adj" fmla="val 16667"/>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53280" tIns="53280" rIns="53280" bIns="53280" numCol="1" spcCol="1440" anchor="ctr">
              <a:noAutofit/>
            </a:bodyPr>
            <a:lstStyle/>
            <a:p>
              <a:pPr defTabSz="622440">
                <a:lnSpc>
                  <a:spcPct val="90000"/>
                </a:lnSpc>
                <a:spcAft>
                  <a:spcPts val="490"/>
                </a:spcAft>
                <a:tabLst>
                  <a:tab pos="0" algn="l"/>
                </a:tabLst>
              </a:pPr>
              <a:r>
                <a:rPr lang="en-US" sz="1400" b="0" strike="noStrike" spc="-1">
                  <a:solidFill>
                    <a:schemeClr val="lt1"/>
                  </a:solidFill>
                  <a:latin typeface="Calibri"/>
                </a:rPr>
                <a:t>Saving:</a:t>
              </a:r>
              <a:endParaRPr lang="en-US" sz="1400" b="0" strike="noStrike" spc="-1">
                <a:solidFill>
                  <a:srgbClr val="000000"/>
                </a:solidFill>
                <a:latin typeface="Arial"/>
              </a:endParaRPr>
            </a:p>
          </p:txBody>
        </p:sp>
        <p:sp>
          <p:nvSpPr>
            <p:cNvPr id="268" name="Rectangle 267"/>
            <p:cNvSpPr/>
            <p:nvPr/>
          </p:nvSpPr>
          <p:spPr>
            <a:xfrm>
              <a:off x="693000" y="5137200"/>
              <a:ext cx="3646080" cy="191160"/>
            </a:xfrm>
            <a:prstGeom prst="rect">
              <a:avLst/>
            </a:prstGeom>
            <a:noFill/>
            <a:ln w="0">
              <a:noFill/>
            </a:ln>
          </p:spPr>
          <p:style>
            <a:lnRef idx="0">
              <a:scrgbClr r="0" g="0" b="0"/>
            </a:lnRef>
            <a:fillRef idx="0">
              <a:scrgbClr r="0" g="0" b="0"/>
            </a:fillRef>
            <a:effectRef idx="0">
              <a:scrgbClr r="0" g="0" b="0"/>
            </a:effectRef>
            <a:fontRef idx="minor"/>
          </p:style>
          <p:txBody>
            <a:bodyPr lIns="140040" tIns="17640" rIns="99720" bIns="17640" numCol="1" spcCol="1440" anchor="t">
              <a:noAutofit/>
            </a:bodyPr>
            <a:lstStyle/>
            <a:p>
              <a:pPr marL="57240" lvl="1" indent="-57240" defTabSz="488880">
                <a:lnSpc>
                  <a:spcPct val="90000"/>
                </a:lnSpc>
                <a:spcAft>
                  <a:spcPts val="221"/>
                </a:spcAft>
                <a:buClr>
                  <a:srgbClr val="000000"/>
                </a:buClr>
                <a:buFont typeface="Symbol" charset="2"/>
                <a:buChar char=""/>
              </a:pPr>
              <a:r>
                <a:rPr lang="en-US" sz="1100" b="0" strike="noStrike" spc="-1">
                  <a:solidFill>
                    <a:srgbClr val="000000"/>
                  </a:solidFill>
                  <a:latin typeface="Calibri"/>
                </a:rPr>
                <a:t>png `filename`, dpi= 360, ray =1</a:t>
              </a:r>
              <a:endParaRPr lang="en-US" sz="1100" b="0" strike="noStrike" spc="-1">
                <a:solidFill>
                  <a:srgbClr val="000000"/>
                </a:solidFill>
                <a:latin typeface="Arial"/>
              </a:endParaRPr>
            </a:p>
          </p:txBody>
        </p:sp>
      </p:grpSp>
      <p:sp>
        <p:nvSpPr>
          <p:cNvPr id="269" name="TextBox 14"/>
          <p:cNvSpPr/>
          <p:nvPr/>
        </p:nvSpPr>
        <p:spPr>
          <a:xfrm>
            <a:off x="5646240" y="4422960"/>
            <a:ext cx="346068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Calibri"/>
              </a:rPr>
              <a:t>Sars-cov-2 main protease: 5R7Y</a:t>
            </a:r>
            <a:endParaRPr lang="en-US" sz="1800" b="0" strike="noStrike" spc="-1">
              <a:solidFill>
                <a:srgbClr val="000000"/>
              </a:solidFill>
              <a:latin typeface="Arial"/>
            </a:endParaRPr>
          </a:p>
          <a:p>
            <a:pPr defTabSz="914400">
              <a:lnSpc>
                <a:spcPct val="100000"/>
              </a:lnSpc>
            </a:pPr>
            <a:endParaRPr lang="en-US" sz="1800" b="0" strike="noStrike" spc="-1">
              <a:solidFill>
                <a:srgbClr val="000000"/>
              </a:solidFill>
              <a:latin typeface="Arial"/>
            </a:endParaRPr>
          </a:p>
        </p:txBody>
      </p:sp>
      <p:pic>
        <p:nvPicPr>
          <p:cNvPr id="270" name="Picture 269" descr="covid_protease">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4619880" y="1509120"/>
            <a:ext cx="4919040" cy="2801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Class="mediacall" fill="hold" nodeType="afterEffect">
                                  <p:stCondLst>
                                    <p:cond delay="0"/>
                                  </p:stCondLst>
                                  <p:childTnLst>
                                    <p:cmd type="call" cmd="play">
                                      <p:cBhvr>
                                        <p:cTn id="6" dur="8000" fill="hold"/>
                                        <p:tgtEl>
                                          <p:spTgt spid="270"/>
                                        </p:tgtEl>
                                      </p:cBhvr>
                                    </p:cmd>
                                  </p:childTnLst>
                                </p:cTn>
                              </p:par>
                            </p:childTnLst>
                          </p:cTn>
                        </p:par>
                      </p:childTnLst>
                    </p:cTn>
                  </p:par>
                </p:childTnLst>
              </p:cTn>
              <p:prevCondLst>
                <p:cond evt="onPrev" delay="0">
                  <p:tgtEl>
                    <p:sldTgt/>
                  </p:tgtEl>
                </p:cond>
              </p:prevCondLst>
              <p:nextCondLst>
                <p:cond evt="onNext" delay="0">
                  <p:tgtEl>
                    <p:sldTgt/>
                  </p:tgtEl>
                </p:cond>
              </p:nextCondLst>
            </p:seq>
            <p:seq>
              <p:cTn id="7" restart="whenNotActive" fill="hold" nodeType="interactiveSeq">
                <p:stCondLst>
                  <p:cond evt="onClick" delay="0">
                    <p:tgtEl>
                      <p:spTgt spid="270"/>
                    </p:tgtEl>
                  </p:cond>
                </p:stCondLst>
                <p:childTnLst>
                  <p:par>
                    <p:cTn id="8" fill="hold">
                      <p:stCondLst>
                        <p:cond evt="onClick" delay="0">
                          <p:tgtEl>
                            <p:spTgt spid="270"/>
                          </p:tgtEl>
                        </p:cond>
                      </p:stCondLst>
                      <p:childTnLst>
                        <p:par>
                          <p:cTn id="9" fill="hold">
                            <p:stCondLst>
                              <p:cond delay="0"/>
                            </p:stCondLst>
                            <p:childTnLst>
                              <p:par>
                                <p:cTn id="10" presetClass="mediacall" fill="hold" nodeType="clickEffect">
                                  <p:stCondLst>
                                    <p:cond delay="0"/>
                                  </p:stCondLst>
                                  <p:childTnLst>
                                    <p:cmd type="call" cmd="togglePause">
                                      <p:cBhvr>
                                        <p:cTn id="11" dur="1" fill="hold"/>
                                        <p:tgtEl>
                                          <p:spTgt spid="270"/>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692640" y="301680"/>
            <a:ext cx="8693640" cy="109548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Publication Quality Images: Presets</a:t>
            </a:r>
            <a:endParaRPr lang="en-US" sz="4400" b="0" strike="noStrike" spc="-1">
              <a:solidFill>
                <a:schemeClr val="dk1"/>
              </a:solidFill>
              <a:latin typeface="Calibri"/>
            </a:endParaRPr>
          </a:p>
        </p:txBody>
      </p:sp>
      <p:pic>
        <p:nvPicPr>
          <p:cNvPr id="272" name="Picture 20" descr="A picture containing flower, plant&#10;&#10;Description automatically generated"/>
          <p:cNvPicPr/>
          <p:nvPr/>
        </p:nvPicPr>
        <p:blipFill>
          <a:blip r:embed="rId3"/>
          <a:stretch/>
        </p:blipFill>
        <p:spPr>
          <a:xfrm>
            <a:off x="70560" y="1481040"/>
            <a:ext cx="3117600" cy="1814040"/>
          </a:xfrm>
          <a:prstGeom prst="rect">
            <a:avLst/>
          </a:prstGeom>
          <a:ln w="0">
            <a:noFill/>
          </a:ln>
        </p:spPr>
      </p:pic>
      <p:sp>
        <p:nvSpPr>
          <p:cNvPr id="273" name="TextBox 9"/>
          <p:cNvSpPr/>
          <p:nvPr/>
        </p:nvSpPr>
        <p:spPr>
          <a:xfrm>
            <a:off x="1226880" y="1149120"/>
            <a:ext cx="8049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Calibri"/>
              </a:rPr>
              <a:t>Normal</a:t>
            </a:r>
            <a:endParaRPr lang="en-US" sz="1800" b="0" strike="noStrike" spc="-1">
              <a:solidFill>
                <a:srgbClr val="000000"/>
              </a:solidFill>
              <a:latin typeface="Arial"/>
            </a:endParaRPr>
          </a:p>
        </p:txBody>
      </p:sp>
      <p:sp>
        <p:nvSpPr>
          <p:cNvPr id="274" name="TextBox 10"/>
          <p:cNvSpPr/>
          <p:nvPr/>
        </p:nvSpPr>
        <p:spPr>
          <a:xfrm>
            <a:off x="4482000" y="1143000"/>
            <a:ext cx="10087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dk1"/>
                </a:solidFill>
                <a:latin typeface="Calibri"/>
              </a:rPr>
              <a:t>Interface</a:t>
            </a:r>
            <a:endParaRPr lang="en-US" sz="1800" b="0" strike="noStrike" spc="-1">
              <a:solidFill>
                <a:srgbClr val="000000"/>
              </a:solidFill>
              <a:latin typeface="Arial"/>
            </a:endParaRPr>
          </a:p>
        </p:txBody>
      </p:sp>
      <p:pic>
        <p:nvPicPr>
          <p:cNvPr id="275" name="Picture 22" descr="A screenshot of a computer&#10;&#10;Description automatically generated with low confidence"/>
          <p:cNvPicPr/>
          <p:nvPr/>
        </p:nvPicPr>
        <p:blipFill>
          <a:blip r:embed="rId4"/>
          <a:stretch/>
        </p:blipFill>
        <p:spPr>
          <a:xfrm>
            <a:off x="6810120" y="1430280"/>
            <a:ext cx="3117600" cy="1814040"/>
          </a:xfrm>
          <a:prstGeom prst="rect">
            <a:avLst/>
          </a:prstGeom>
          <a:ln w="0">
            <a:noFill/>
          </a:ln>
        </p:spPr>
      </p:pic>
      <p:sp>
        <p:nvSpPr>
          <p:cNvPr id="276" name="TextBox 12"/>
          <p:cNvSpPr/>
          <p:nvPr/>
        </p:nvSpPr>
        <p:spPr>
          <a:xfrm>
            <a:off x="8120520" y="1092240"/>
            <a:ext cx="102852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a:solidFill>
                  <a:schemeClr val="dk1"/>
                </a:solidFill>
                <a:latin typeface="Calibri"/>
              </a:rPr>
              <a:t>Pretty</a:t>
            </a:r>
            <a:endParaRPr lang="en-US" sz="1800" b="0" strike="noStrike" spc="-1">
              <a:solidFill>
                <a:srgbClr val="000000"/>
              </a:solidFill>
              <a:latin typeface="Arial"/>
            </a:endParaRPr>
          </a:p>
        </p:txBody>
      </p:sp>
      <p:pic>
        <p:nvPicPr>
          <p:cNvPr id="277" name="Picture 23" descr="A picture containing text, automaton&#10;&#10;Description automatically generated"/>
          <p:cNvPicPr/>
          <p:nvPr/>
        </p:nvPicPr>
        <p:blipFill>
          <a:blip r:embed="rId5"/>
          <a:stretch/>
        </p:blipFill>
        <p:spPr>
          <a:xfrm>
            <a:off x="70560" y="3757320"/>
            <a:ext cx="3117600" cy="1814040"/>
          </a:xfrm>
          <a:prstGeom prst="rect">
            <a:avLst/>
          </a:prstGeom>
          <a:ln w="0">
            <a:noFill/>
          </a:ln>
        </p:spPr>
      </p:pic>
      <p:sp>
        <p:nvSpPr>
          <p:cNvPr id="278" name="TextBox 21"/>
          <p:cNvSpPr/>
          <p:nvPr/>
        </p:nvSpPr>
        <p:spPr>
          <a:xfrm>
            <a:off x="1020960" y="3452040"/>
            <a:ext cx="12114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dk1"/>
                </a:solidFill>
                <a:latin typeface="Calibri"/>
              </a:rPr>
              <a:t>Publication</a:t>
            </a:r>
            <a:endParaRPr lang="en-US" sz="1800" b="0" strike="noStrike" spc="-1">
              <a:solidFill>
                <a:srgbClr val="000000"/>
              </a:solidFill>
              <a:latin typeface="Arial"/>
            </a:endParaRPr>
          </a:p>
        </p:txBody>
      </p:sp>
      <p:pic>
        <p:nvPicPr>
          <p:cNvPr id="279" name="Picture 24" descr="A picture containing flower, plant, vegetable&#10;&#10;Description automatically generated"/>
          <p:cNvPicPr/>
          <p:nvPr/>
        </p:nvPicPr>
        <p:blipFill>
          <a:blip r:embed="rId6"/>
          <a:stretch/>
        </p:blipFill>
        <p:spPr>
          <a:xfrm>
            <a:off x="6891120" y="3804480"/>
            <a:ext cx="3036600" cy="1767240"/>
          </a:xfrm>
          <a:prstGeom prst="rect">
            <a:avLst/>
          </a:prstGeom>
          <a:ln w="0">
            <a:noFill/>
          </a:ln>
        </p:spPr>
      </p:pic>
      <p:pic>
        <p:nvPicPr>
          <p:cNvPr id="280" name="Picture 26"/>
          <p:cNvPicPr/>
          <p:nvPr/>
        </p:nvPicPr>
        <p:blipFill>
          <a:blip r:embed="rId7"/>
          <a:stretch/>
        </p:blipFill>
        <p:spPr>
          <a:xfrm>
            <a:off x="3439080" y="3757320"/>
            <a:ext cx="3117600" cy="1814040"/>
          </a:xfrm>
          <a:prstGeom prst="rect">
            <a:avLst/>
          </a:prstGeom>
          <a:ln w="0">
            <a:noFill/>
          </a:ln>
        </p:spPr>
      </p:pic>
      <p:sp>
        <p:nvSpPr>
          <p:cNvPr id="281" name="TextBox 24"/>
          <p:cNvSpPr/>
          <p:nvPr/>
        </p:nvSpPr>
        <p:spPr>
          <a:xfrm>
            <a:off x="4482000" y="3387240"/>
            <a:ext cx="9540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dk1"/>
                </a:solidFill>
                <a:latin typeface="Calibri"/>
              </a:rPr>
              <a:t>B-Factor</a:t>
            </a:r>
            <a:endParaRPr lang="en-US" sz="1800" b="0" strike="noStrike" spc="-1">
              <a:solidFill>
                <a:srgbClr val="000000"/>
              </a:solidFill>
              <a:latin typeface="Arial"/>
            </a:endParaRPr>
          </a:p>
        </p:txBody>
      </p:sp>
      <p:sp>
        <p:nvSpPr>
          <p:cNvPr id="282" name="TextBox 25"/>
          <p:cNvSpPr/>
          <p:nvPr/>
        </p:nvSpPr>
        <p:spPr>
          <a:xfrm>
            <a:off x="7743600" y="3452040"/>
            <a:ext cx="140508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1800" b="0" strike="noStrike" spc="-1">
                <a:solidFill>
                  <a:schemeClr val="dk1"/>
                </a:solidFill>
                <a:latin typeface="Calibri"/>
              </a:rPr>
              <a:t>Ball and Stick</a:t>
            </a:r>
            <a:endParaRPr lang="en-US" sz="1800" b="0" strike="noStrike" spc="-1">
              <a:solidFill>
                <a:srgbClr val="000000"/>
              </a:solidFill>
              <a:latin typeface="Arial"/>
            </a:endParaRPr>
          </a:p>
        </p:txBody>
      </p:sp>
      <p:pic>
        <p:nvPicPr>
          <p:cNvPr id="283" name="Picture 27" descr="A picture containing key&#10;&#10;Description automatically generated"/>
          <p:cNvPicPr/>
          <p:nvPr/>
        </p:nvPicPr>
        <p:blipFill>
          <a:blip r:embed="rId8"/>
          <a:stretch/>
        </p:blipFill>
        <p:spPr>
          <a:xfrm>
            <a:off x="3480660" y="1468620"/>
            <a:ext cx="3117600" cy="181404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35" name="Rectangle 8">
            <a:extLst>
              <a:ext uri="{C183D7F6-B498-43B3-948B-1728B52AA6E4}">
                <adec:decorative xmlns:adec="http://schemas.microsoft.com/office/drawing/2017/decorative" val="1"/>
              </a:ext>
            </a:extLst>
          </p:cNvPr>
          <p:cNvSpPr/>
          <p:nvPr/>
        </p:nvSpPr>
        <p:spPr>
          <a:xfrm>
            <a:off x="360" y="360"/>
            <a:ext cx="10077120" cy="5669640"/>
          </a:xfrm>
          <a:prstGeom prst="rect">
            <a:avLst/>
          </a:prstGeom>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136" name="Rectangle 2">
            <a:extLst>
              <a:ext uri="{C183D7F6-B498-43B3-948B-1728B52AA6E4}">
                <adec:decorative xmlns:adec="http://schemas.microsoft.com/office/drawing/2017/decorative" val="1"/>
              </a:ext>
            </a:extLst>
          </p:cNvPr>
          <p:cNvSpPr/>
          <p:nvPr/>
        </p:nvSpPr>
        <p:spPr>
          <a:xfrm>
            <a:off x="0" y="360"/>
            <a:ext cx="4150800" cy="5366520"/>
          </a:xfrm>
          <a:prstGeom prst="rect">
            <a:avLst/>
          </a:prstGeom>
          <a:solidFill>
            <a:schemeClr val="lt1">
              <a:lumMod val="95000"/>
            </a:schemeClr>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137" name="PlaceHolder 1"/>
          <p:cNvSpPr>
            <a:spLocks noGrp="1"/>
          </p:cNvSpPr>
          <p:nvPr>
            <p:ph type="title"/>
          </p:nvPr>
        </p:nvSpPr>
        <p:spPr>
          <a:xfrm>
            <a:off x="491040" y="999720"/>
            <a:ext cx="3659760" cy="3360240"/>
          </a:xfrm>
          <a:prstGeom prst="rect">
            <a:avLst/>
          </a:prstGeom>
          <a:noFill/>
          <a:ln w="0">
            <a:noFill/>
          </a:ln>
        </p:spPr>
        <p:txBody>
          <a:bodyPr lIns="91440" tIns="45720" rIns="91440" bIns="45720" anchor="ctr">
            <a:normAutofit/>
          </a:bodyPr>
          <a:lstStyle/>
          <a:p>
            <a:pPr indent="0" defTabSz="914400">
              <a:lnSpc>
                <a:spcPct val="90000"/>
              </a:lnSpc>
              <a:buNone/>
            </a:pPr>
            <a:r>
              <a:rPr lang="en-US" sz="5000" b="0" strike="noStrike" spc="-1" dirty="0">
                <a:solidFill>
                  <a:schemeClr val="dk1"/>
                </a:solidFill>
                <a:latin typeface="Calibri Light"/>
              </a:rPr>
              <a:t>Downloading and Running </a:t>
            </a:r>
            <a:r>
              <a:rPr lang="en-US" sz="5000" b="0" strike="noStrike" spc="-1" dirty="0" err="1">
                <a:solidFill>
                  <a:schemeClr val="dk1"/>
                </a:solidFill>
                <a:latin typeface="Calibri Light"/>
              </a:rPr>
              <a:t>Pymol</a:t>
            </a:r>
            <a:r>
              <a:rPr lang="en-US" sz="5000" b="0" strike="noStrike" spc="-1" dirty="0">
                <a:solidFill>
                  <a:schemeClr val="dk1"/>
                </a:solidFill>
                <a:latin typeface="Calibri Light"/>
              </a:rPr>
              <a:t>:</a:t>
            </a:r>
            <a:endParaRPr lang="en-US" sz="5000" b="0" strike="noStrike" spc="-1" dirty="0">
              <a:solidFill>
                <a:schemeClr val="dk1"/>
              </a:solidFill>
              <a:latin typeface="Calibri"/>
            </a:endParaRPr>
          </a:p>
        </p:txBody>
      </p:sp>
      <p:grpSp>
        <p:nvGrpSpPr>
          <p:cNvPr id="138" name="Group 2">
            <a:extLst>
              <a:ext uri="{C183D7F6-B498-43B3-948B-1728B52AA6E4}">
                <adec:decorative xmlns:adec="http://schemas.microsoft.com/office/drawing/2017/decorative" val="1"/>
              </a:ext>
            </a:extLst>
          </p:cNvPr>
          <p:cNvGrpSpPr/>
          <p:nvPr/>
        </p:nvGrpSpPr>
        <p:grpSpPr>
          <a:xfrm>
            <a:off x="46440" y="2124000"/>
            <a:ext cx="199800" cy="1108440"/>
            <a:chOff x="46440" y="2124000"/>
            <a:chExt cx="199800" cy="1108440"/>
          </a:xfrm>
        </p:grpSpPr>
        <p:sp>
          <p:nvSpPr>
            <p:cNvPr id="139" name="Rectangle 10">
              <a:extLst>
                <a:ext uri="{C183D7F6-B498-43B3-948B-1728B52AA6E4}">
                  <adec:decorative xmlns:adec="http://schemas.microsoft.com/office/drawing/2017/decorative" val="1"/>
                </a:ext>
              </a:extLst>
            </p:cNvPr>
            <p:cNvSpPr/>
            <p:nvPr/>
          </p:nvSpPr>
          <p:spPr>
            <a:xfrm rot="5400000">
              <a:off x="196200" y="259488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0" name="Rectangle 26">
              <a:extLst>
                <a:ext uri="{C183D7F6-B498-43B3-948B-1728B52AA6E4}">
                  <adec:decorative xmlns:adec="http://schemas.microsoft.com/office/drawing/2017/decorative" val="1"/>
                </a:ext>
              </a:extLst>
            </p:cNvPr>
            <p:cNvSpPr/>
            <p:nvPr/>
          </p:nvSpPr>
          <p:spPr>
            <a:xfrm rot="5400000">
              <a:off x="45000" y="259488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1" name="Rectangle 27">
              <a:extLst>
                <a:ext uri="{C183D7F6-B498-43B3-948B-1728B52AA6E4}">
                  <adec:decorative xmlns:adec="http://schemas.microsoft.com/office/drawing/2017/decorative" val="1"/>
                </a:ext>
              </a:extLst>
            </p:cNvPr>
            <p:cNvSpPr/>
            <p:nvPr/>
          </p:nvSpPr>
          <p:spPr>
            <a:xfrm rot="5400000">
              <a:off x="196560" y="24778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2" name="Rectangle 28">
              <a:extLst>
                <a:ext uri="{C183D7F6-B498-43B3-948B-1728B52AA6E4}">
                  <adec:decorative xmlns:adec="http://schemas.microsoft.com/office/drawing/2017/decorative" val="1"/>
                </a:ext>
              </a:extLst>
            </p:cNvPr>
            <p:cNvSpPr/>
            <p:nvPr/>
          </p:nvSpPr>
          <p:spPr>
            <a:xfrm rot="5400000">
              <a:off x="45360" y="24778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3" name="Rectangle 29">
              <a:extLst>
                <a:ext uri="{C183D7F6-B498-43B3-948B-1728B52AA6E4}">
                  <adec:decorative xmlns:adec="http://schemas.microsoft.com/office/drawing/2017/decorative" val="1"/>
                </a:ext>
              </a:extLst>
            </p:cNvPr>
            <p:cNvSpPr/>
            <p:nvPr/>
          </p:nvSpPr>
          <p:spPr>
            <a:xfrm rot="5400000">
              <a:off x="196560" y="236016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4" name="Rectangle 30">
              <a:extLst>
                <a:ext uri="{C183D7F6-B498-43B3-948B-1728B52AA6E4}">
                  <adec:decorative xmlns:adec="http://schemas.microsoft.com/office/drawing/2017/decorative" val="1"/>
                </a:ext>
              </a:extLst>
            </p:cNvPr>
            <p:cNvSpPr/>
            <p:nvPr/>
          </p:nvSpPr>
          <p:spPr>
            <a:xfrm rot="5400000">
              <a:off x="45360" y="236016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5" name="Rectangle 31">
              <a:extLst>
                <a:ext uri="{C183D7F6-B498-43B3-948B-1728B52AA6E4}">
                  <adec:decorative xmlns:adec="http://schemas.microsoft.com/office/drawing/2017/decorative" val="1"/>
                </a:ext>
              </a:extLst>
            </p:cNvPr>
            <p:cNvSpPr/>
            <p:nvPr/>
          </p:nvSpPr>
          <p:spPr>
            <a:xfrm rot="5400000">
              <a:off x="196200" y="224244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6" name="Rectangle 32">
              <a:extLst>
                <a:ext uri="{C183D7F6-B498-43B3-948B-1728B52AA6E4}">
                  <adec:decorative xmlns:adec="http://schemas.microsoft.com/office/drawing/2017/decorative" val="1"/>
                </a:ext>
              </a:extLst>
            </p:cNvPr>
            <p:cNvSpPr/>
            <p:nvPr/>
          </p:nvSpPr>
          <p:spPr>
            <a:xfrm rot="5400000">
              <a:off x="45000" y="224244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7" name="Rectangle 33">
              <a:extLst>
                <a:ext uri="{C183D7F6-B498-43B3-948B-1728B52AA6E4}">
                  <adec:decorative xmlns:adec="http://schemas.microsoft.com/office/drawing/2017/decorative" val="1"/>
                </a:ext>
              </a:extLst>
            </p:cNvPr>
            <p:cNvSpPr/>
            <p:nvPr/>
          </p:nvSpPr>
          <p:spPr>
            <a:xfrm rot="5400000">
              <a:off x="196560" y="21250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8" name="Rectangle 34">
              <a:extLst>
                <a:ext uri="{C183D7F6-B498-43B3-948B-1728B52AA6E4}">
                  <adec:decorative xmlns:adec="http://schemas.microsoft.com/office/drawing/2017/decorative" val="1"/>
                </a:ext>
              </a:extLst>
            </p:cNvPr>
            <p:cNvSpPr/>
            <p:nvPr/>
          </p:nvSpPr>
          <p:spPr>
            <a:xfrm rot="5400000">
              <a:off x="45360" y="21250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49" name="Rectangle 35">
              <a:extLst>
                <a:ext uri="{C183D7F6-B498-43B3-948B-1728B52AA6E4}">
                  <adec:decorative xmlns:adec="http://schemas.microsoft.com/office/drawing/2017/decorative" val="1"/>
                </a:ext>
              </a:extLst>
            </p:cNvPr>
            <p:cNvSpPr/>
            <p:nvPr/>
          </p:nvSpPr>
          <p:spPr>
            <a:xfrm rot="5400000">
              <a:off x="196200" y="318240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0" name="Rectangle 36">
              <a:extLst>
                <a:ext uri="{C183D7F6-B498-43B3-948B-1728B52AA6E4}">
                  <adec:decorative xmlns:adec="http://schemas.microsoft.com/office/drawing/2017/decorative" val="1"/>
                </a:ext>
              </a:extLst>
            </p:cNvPr>
            <p:cNvSpPr/>
            <p:nvPr/>
          </p:nvSpPr>
          <p:spPr>
            <a:xfrm rot="5400000">
              <a:off x="45000" y="318240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1" name="Rectangle 37">
              <a:extLst>
                <a:ext uri="{C183D7F6-B498-43B3-948B-1728B52AA6E4}">
                  <adec:decorative xmlns:adec="http://schemas.microsoft.com/office/drawing/2017/decorative" val="1"/>
                </a:ext>
              </a:extLst>
            </p:cNvPr>
            <p:cNvSpPr/>
            <p:nvPr/>
          </p:nvSpPr>
          <p:spPr>
            <a:xfrm rot="5400000">
              <a:off x="196560" y="306504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2" name="Rectangle 38">
              <a:extLst>
                <a:ext uri="{C183D7F6-B498-43B3-948B-1728B52AA6E4}">
                  <adec:decorative xmlns:adec="http://schemas.microsoft.com/office/drawing/2017/decorative" val="1"/>
                </a:ext>
              </a:extLst>
            </p:cNvPr>
            <p:cNvSpPr/>
            <p:nvPr/>
          </p:nvSpPr>
          <p:spPr>
            <a:xfrm rot="5400000">
              <a:off x="45360" y="306504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3" name="Rectangle 39">
              <a:extLst>
                <a:ext uri="{C183D7F6-B498-43B3-948B-1728B52AA6E4}">
                  <adec:decorative xmlns:adec="http://schemas.microsoft.com/office/drawing/2017/decorative" val="1"/>
                </a:ext>
              </a:extLst>
            </p:cNvPr>
            <p:cNvSpPr/>
            <p:nvPr/>
          </p:nvSpPr>
          <p:spPr>
            <a:xfrm rot="5400000">
              <a:off x="196560" y="29476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4" name="Rectangle 40">
              <a:extLst>
                <a:ext uri="{C183D7F6-B498-43B3-948B-1728B52AA6E4}">
                  <adec:decorative xmlns:adec="http://schemas.microsoft.com/office/drawing/2017/decorative" val="1"/>
                </a:ext>
              </a:extLst>
            </p:cNvPr>
            <p:cNvSpPr/>
            <p:nvPr/>
          </p:nvSpPr>
          <p:spPr>
            <a:xfrm rot="5400000">
              <a:off x="45360" y="294768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5" name="Rectangle 41">
              <a:extLst>
                <a:ext uri="{C183D7F6-B498-43B3-948B-1728B52AA6E4}">
                  <adec:decorative xmlns:adec="http://schemas.microsoft.com/office/drawing/2017/decorative" val="1"/>
                </a:ext>
              </a:extLst>
            </p:cNvPr>
            <p:cNvSpPr/>
            <p:nvPr/>
          </p:nvSpPr>
          <p:spPr>
            <a:xfrm rot="5400000">
              <a:off x="196200" y="282996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6" name="Rectangle 42">
              <a:extLst>
                <a:ext uri="{C183D7F6-B498-43B3-948B-1728B52AA6E4}">
                  <adec:decorative xmlns:adec="http://schemas.microsoft.com/office/drawing/2017/decorative" val="1"/>
                </a:ext>
              </a:extLst>
            </p:cNvPr>
            <p:cNvSpPr/>
            <p:nvPr/>
          </p:nvSpPr>
          <p:spPr>
            <a:xfrm rot="5400000">
              <a:off x="45000" y="2829960"/>
              <a:ext cx="5112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7" name="Rectangle 43">
              <a:extLst>
                <a:ext uri="{C183D7F6-B498-43B3-948B-1728B52AA6E4}">
                  <adec:decorative xmlns:adec="http://schemas.microsoft.com/office/drawing/2017/decorative" val="1"/>
                </a:ext>
              </a:extLst>
            </p:cNvPr>
            <p:cNvSpPr/>
            <p:nvPr/>
          </p:nvSpPr>
          <p:spPr>
            <a:xfrm rot="5400000">
              <a:off x="196560" y="271260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sp>
          <p:nvSpPr>
            <p:cNvPr id="158" name="Rectangle 44">
              <a:extLst>
                <a:ext uri="{C183D7F6-B498-43B3-948B-1728B52AA6E4}">
                  <adec:decorative xmlns:adec="http://schemas.microsoft.com/office/drawing/2017/decorative" val="1"/>
                </a:ext>
              </a:extLst>
            </p:cNvPr>
            <p:cNvSpPr/>
            <p:nvPr/>
          </p:nvSpPr>
          <p:spPr>
            <a:xfrm rot="5400000">
              <a:off x="45360" y="2712600"/>
              <a:ext cx="50760" cy="48600"/>
            </a:xfrm>
            <a:prstGeom prst="ellipse">
              <a:avLst/>
            </a:prstGeom>
            <a:solidFill>
              <a:schemeClr val="accent1"/>
            </a:solidFill>
            <a:ln w="12600">
              <a:noFill/>
            </a:ln>
          </p:spPr>
          <p:style>
            <a:lnRef idx="0">
              <a:scrgbClr r="0" g="0" b="0"/>
            </a:lnRef>
            <a:fillRef idx="0">
              <a:scrgbClr r="0" g="0" b="0"/>
            </a:fillRef>
            <a:effectRef idx="0">
              <a:scrgbClr r="0" g="0" b="0"/>
            </a:effectRef>
            <a:fontRef idx="minor"/>
          </p:style>
          <p:txBody>
            <a:bodyPr lIns="90000" tIns="-10080" rIns="90000" bIns="-10080" anchor="ctr">
              <a:noAutofit/>
            </a:bodyPr>
            <a:lstStyle/>
            <a:p>
              <a:endParaRPr lang="en-US" sz="1800" b="0" strike="noStrike" spc="-1">
                <a:solidFill>
                  <a:schemeClr val="lt1"/>
                </a:solidFill>
                <a:latin typeface="Calibri"/>
              </a:endParaRPr>
            </a:p>
          </p:txBody>
        </p:sp>
      </p:grpSp>
      <p:sp>
        <p:nvSpPr>
          <p:cNvPr id="159" name="Rectangle 45">
            <a:extLst>
              <a:ext uri="{C183D7F6-B498-43B3-948B-1728B52AA6E4}">
                <adec:decorative xmlns:adec="http://schemas.microsoft.com/office/drawing/2017/decorative" val="1"/>
              </a:ext>
            </a:extLst>
          </p:cNvPr>
          <p:cNvSpPr/>
          <p:nvPr/>
        </p:nvSpPr>
        <p:spPr>
          <a:xfrm>
            <a:off x="0" y="5374800"/>
            <a:ext cx="10079640" cy="294840"/>
          </a:xfrm>
          <a:prstGeom prst="rect">
            <a:avLst/>
          </a:prstGeom>
          <a:solidFill>
            <a:schemeClr val="dk1">
              <a:lumMod val="85000"/>
              <a:lumOff val="15000"/>
            </a:schemeClr>
          </a:solidFill>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grpSp>
        <p:nvGrpSpPr>
          <p:cNvPr id="160" name="Content Placeholder 2"/>
          <p:cNvGrpSpPr/>
          <p:nvPr/>
        </p:nvGrpSpPr>
        <p:grpSpPr>
          <a:xfrm>
            <a:off x="4489920" y="378000"/>
            <a:ext cx="5209200" cy="4709520"/>
            <a:chOff x="4489920" y="378000"/>
            <a:chExt cx="5209200" cy="4709520"/>
          </a:xfrm>
        </p:grpSpPr>
        <p:sp>
          <p:nvSpPr>
            <p:cNvPr id="161" name="Rectangle 160"/>
            <p:cNvSpPr/>
            <p:nvPr/>
          </p:nvSpPr>
          <p:spPr>
            <a:xfrm>
              <a:off x="4641480" y="378000"/>
              <a:ext cx="5057640" cy="470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2" name="Rounded Rectangle 161"/>
            <p:cNvSpPr/>
            <p:nvPr/>
          </p:nvSpPr>
          <p:spPr>
            <a:xfrm>
              <a:off x="4489920" y="387000"/>
              <a:ext cx="5057280" cy="987480"/>
            </a:xfrm>
            <a:prstGeom prst="roundRect">
              <a:avLst>
                <a:gd name="adj" fmla="val 10000"/>
              </a:avLst>
            </a:prstGeom>
            <a:solidFill>
              <a:schemeClr val="lt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3" name="Rectangle 162"/>
            <p:cNvSpPr/>
            <p:nvPr/>
          </p:nvSpPr>
          <p:spPr>
            <a:xfrm>
              <a:off x="4788360" y="608760"/>
              <a:ext cx="542880" cy="542880"/>
            </a:xfrm>
            <a:prstGeom prst="rect">
              <a:avLst/>
            </a:prstGeom>
            <a:blipFill rotWithShape="0">
              <a:blip r:embed="rId3"/>
              <a:srcRect/>
              <a:stretch/>
            </a:blipFill>
            <a:ln w="126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4" name="Rectangle 163"/>
            <p:cNvSpPr/>
            <p:nvPr/>
          </p:nvSpPr>
          <p:spPr>
            <a:xfrm>
              <a:off x="5630760" y="387000"/>
              <a:ext cx="3914280" cy="987480"/>
            </a:xfrm>
            <a:prstGeom prst="rect">
              <a:avLst/>
            </a:prstGeom>
            <a:noFill/>
            <a:ln w="0">
              <a:noFill/>
            </a:ln>
          </p:spPr>
          <p:style>
            <a:lnRef idx="0">
              <a:scrgbClr r="0" g="0" b="0"/>
            </a:lnRef>
            <a:fillRef idx="0">
              <a:scrgbClr r="0" g="0" b="0"/>
            </a:fillRef>
            <a:effectRef idx="0">
              <a:scrgbClr r="0" g="0" b="0"/>
            </a:effectRef>
            <a:fontRef idx="minor"/>
          </p:style>
          <p:txBody>
            <a:bodyPr lIns="126360" tIns="126360" rIns="126360" bIns="126360" numCol="1" spcCol="1440" anchor="ctr">
              <a:noAutofit/>
            </a:bodyPr>
            <a:lstStyle/>
            <a:p>
              <a:pPr defTabSz="800280">
                <a:lnSpc>
                  <a:spcPct val="90000"/>
                </a:lnSpc>
                <a:spcAft>
                  <a:spcPts val="629"/>
                </a:spcAft>
                <a:tabLst>
                  <a:tab pos="0" algn="l"/>
                </a:tabLst>
              </a:pPr>
              <a:r>
                <a:rPr lang="en-US" sz="1800" b="0" strike="noStrike" spc="-1">
                  <a:solidFill>
                    <a:srgbClr val="000000"/>
                  </a:solidFill>
                  <a:latin typeface="Calibri"/>
                </a:rPr>
                <a:t>Educational license: </a:t>
              </a:r>
              <a:r>
                <a:rPr lang="en-US" sz="1800" b="0" u="sng" strike="noStrike" spc="-1">
                  <a:solidFill>
                    <a:srgbClr val="0563C1"/>
                  </a:solidFill>
                  <a:uFillTx/>
                  <a:latin typeface="Calibri"/>
                  <a:hlinkClick r:id="rId4"/>
                </a:rPr>
                <a:t>https://pymol.org/edu/?q=educational/</a:t>
              </a:r>
              <a:endParaRPr lang="en-US" sz="1800" b="0" strike="noStrike" spc="-1">
                <a:solidFill>
                  <a:srgbClr val="000000"/>
                </a:solidFill>
                <a:latin typeface="Arial"/>
              </a:endParaRPr>
            </a:p>
          </p:txBody>
        </p:sp>
        <p:sp>
          <p:nvSpPr>
            <p:cNvPr id="165" name="Rounded Rectangle 164"/>
            <p:cNvSpPr/>
            <p:nvPr/>
          </p:nvSpPr>
          <p:spPr>
            <a:xfrm>
              <a:off x="4489920" y="1621440"/>
              <a:ext cx="5057280" cy="987480"/>
            </a:xfrm>
            <a:prstGeom prst="roundRect">
              <a:avLst>
                <a:gd name="adj" fmla="val 10000"/>
              </a:avLst>
            </a:prstGeom>
            <a:solidFill>
              <a:schemeClr val="lt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6" name="Rectangle 165"/>
            <p:cNvSpPr/>
            <p:nvPr/>
          </p:nvSpPr>
          <p:spPr>
            <a:xfrm>
              <a:off x="4788360" y="1843920"/>
              <a:ext cx="542880" cy="542880"/>
            </a:xfrm>
            <a:prstGeom prst="rect">
              <a:avLst/>
            </a:prstGeom>
            <a:blipFill rotWithShape="0">
              <a:blip r:embed="rId5"/>
              <a:srcRect/>
              <a:stretch/>
            </a:blipFill>
            <a:ln w="126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7" name="Rectangle 166"/>
            <p:cNvSpPr/>
            <p:nvPr/>
          </p:nvSpPr>
          <p:spPr>
            <a:xfrm>
              <a:off x="5630760" y="1621440"/>
              <a:ext cx="3914280" cy="987480"/>
            </a:xfrm>
            <a:prstGeom prst="rect">
              <a:avLst/>
            </a:prstGeom>
            <a:noFill/>
            <a:ln w="0">
              <a:noFill/>
            </a:ln>
          </p:spPr>
          <p:style>
            <a:lnRef idx="0">
              <a:scrgbClr r="0" g="0" b="0"/>
            </a:lnRef>
            <a:fillRef idx="0">
              <a:scrgbClr r="0" g="0" b="0"/>
            </a:fillRef>
            <a:effectRef idx="0">
              <a:scrgbClr r="0" g="0" b="0"/>
            </a:effectRef>
            <a:fontRef idx="minor"/>
          </p:style>
          <p:txBody>
            <a:bodyPr lIns="126360" tIns="126360" rIns="126360" bIns="126360" numCol="1" spcCol="1440" anchor="ctr">
              <a:noAutofit/>
            </a:bodyPr>
            <a:lstStyle/>
            <a:p>
              <a:pPr defTabSz="800280">
                <a:lnSpc>
                  <a:spcPct val="90000"/>
                </a:lnSpc>
                <a:spcAft>
                  <a:spcPts val="629"/>
                </a:spcAft>
                <a:tabLst>
                  <a:tab pos="0" algn="l"/>
                </a:tabLst>
              </a:pPr>
              <a:r>
                <a:rPr lang="en-US" sz="1800" b="0" strike="noStrike" spc="-1">
                  <a:solidFill>
                    <a:srgbClr val="000000"/>
                  </a:solidFill>
                  <a:latin typeface="Calibri"/>
                </a:rPr>
                <a:t>Open-Source version: </a:t>
              </a:r>
              <a:r>
                <a:rPr lang="en-US" sz="1800" b="0" u="sng" strike="noStrike" spc="-1">
                  <a:solidFill>
                    <a:srgbClr val="0563C1"/>
                  </a:solidFill>
                  <a:uFillTx/>
                  <a:latin typeface="Calibri"/>
                  <a:hlinkClick r:id="rId6"/>
                </a:rPr>
                <a:t>https://github.com/schrodinger/pymol-open-source/blob/master/INSTALL</a:t>
              </a:r>
              <a:endParaRPr lang="en-US" sz="1800" b="0" strike="noStrike" spc="-1">
                <a:solidFill>
                  <a:srgbClr val="000000"/>
                </a:solidFill>
                <a:latin typeface="Arial"/>
              </a:endParaRPr>
            </a:p>
          </p:txBody>
        </p:sp>
        <p:sp>
          <p:nvSpPr>
            <p:cNvPr id="168" name="Rounded Rectangle 167"/>
            <p:cNvSpPr/>
            <p:nvPr/>
          </p:nvSpPr>
          <p:spPr>
            <a:xfrm>
              <a:off x="4489920" y="2856240"/>
              <a:ext cx="5057280" cy="987840"/>
            </a:xfrm>
            <a:prstGeom prst="roundRect">
              <a:avLst>
                <a:gd name="adj" fmla="val 10000"/>
              </a:avLst>
            </a:prstGeom>
            <a:solidFill>
              <a:schemeClr val="lt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69" name="Rectangle 168"/>
            <p:cNvSpPr/>
            <p:nvPr/>
          </p:nvSpPr>
          <p:spPr>
            <a:xfrm>
              <a:off x="4788360" y="3078720"/>
              <a:ext cx="542880" cy="542880"/>
            </a:xfrm>
            <a:prstGeom prst="rect">
              <a:avLst/>
            </a:prstGeom>
            <a:blipFill rotWithShape="0">
              <a:blip r:embed="rId7"/>
              <a:srcRect/>
              <a:stretch/>
            </a:blipFill>
            <a:ln w="126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70" name="Rectangle 169"/>
            <p:cNvSpPr/>
            <p:nvPr/>
          </p:nvSpPr>
          <p:spPr>
            <a:xfrm>
              <a:off x="5630760" y="2856240"/>
              <a:ext cx="3914280" cy="987840"/>
            </a:xfrm>
            <a:prstGeom prst="rect">
              <a:avLst/>
            </a:prstGeom>
            <a:noFill/>
            <a:ln w="0">
              <a:noFill/>
            </a:ln>
          </p:spPr>
          <p:style>
            <a:lnRef idx="0">
              <a:scrgbClr r="0" g="0" b="0"/>
            </a:lnRef>
            <a:fillRef idx="0">
              <a:scrgbClr r="0" g="0" b="0"/>
            </a:fillRef>
            <a:effectRef idx="0">
              <a:scrgbClr r="0" g="0" b="0"/>
            </a:effectRef>
            <a:fontRef idx="minor"/>
          </p:style>
          <p:txBody>
            <a:bodyPr lIns="126360" tIns="126360" rIns="126360" bIns="126360" numCol="1" spcCol="1440" anchor="ctr">
              <a:noAutofit/>
            </a:bodyPr>
            <a:lstStyle/>
            <a:p>
              <a:pPr defTabSz="800280">
                <a:lnSpc>
                  <a:spcPct val="90000"/>
                </a:lnSpc>
                <a:spcAft>
                  <a:spcPts val="629"/>
                </a:spcAft>
                <a:tabLst>
                  <a:tab pos="0" algn="l"/>
                </a:tabLst>
              </a:pPr>
              <a:r>
                <a:rPr lang="en-US" sz="1800" b="0" strike="noStrike" spc="-1">
                  <a:solidFill>
                    <a:srgbClr val="000000"/>
                  </a:solidFill>
                  <a:latin typeface="Calibri"/>
                </a:rPr>
                <a:t>Academic Use: Open ticket with Einstein IT:  </a:t>
              </a:r>
              <a:r>
                <a:rPr lang="en-US" sz="1800" b="0" u="sng" strike="noStrike" spc="-1">
                  <a:solidFill>
                    <a:srgbClr val="0563C1"/>
                  </a:solidFill>
                  <a:uFillTx/>
                  <a:latin typeface="Calibri"/>
                  <a:hlinkClick r:id="rId8"/>
                </a:rPr>
                <a:t>https://itsupport.einsteinmed.org/</a:t>
              </a:r>
              <a:endParaRPr lang="en-US" sz="1800" b="0" strike="noStrike" spc="-1">
                <a:solidFill>
                  <a:srgbClr val="000000"/>
                </a:solidFill>
                <a:latin typeface="Arial"/>
              </a:endParaRPr>
            </a:p>
          </p:txBody>
        </p:sp>
        <p:sp>
          <p:nvSpPr>
            <p:cNvPr id="171" name="Rounded Rectangle 170"/>
            <p:cNvSpPr/>
            <p:nvPr/>
          </p:nvSpPr>
          <p:spPr>
            <a:xfrm>
              <a:off x="4489920" y="4091400"/>
              <a:ext cx="5057280" cy="987480"/>
            </a:xfrm>
            <a:prstGeom prst="roundRect">
              <a:avLst>
                <a:gd name="adj" fmla="val 10000"/>
              </a:avLst>
            </a:prstGeom>
            <a:solidFill>
              <a:schemeClr val="lt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72" name="Rectangle 171"/>
            <p:cNvSpPr/>
            <p:nvPr/>
          </p:nvSpPr>
          <p:spPr>
            <a:xfrm>
              <a:off x="4788360" y="4313160"/>
              <a:ext cx="542880" cy="542880"/>
            </a:xfrm>
            <a:prstGeom prst="rect">
              <a:avLst/>
            </a:prstGeom>
            <a:blipFill rotWithShape="0">
              <a:blip r:embed="rId9"/>
              <a:srcRect/>
              <a:stretch/>
            </a:blipFill>
            <a:ln w="1260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73" name="Rectangle 172"/>
            <p:cNvSpPr/>
            <p:nvPr/>
          </p:nvSpPr>
          <p:spPr>
            <a:xfrm>
              <a:off x="5630760" y="4091400"/>
              <a:ext cx="2275560" cy="987480"/>
            </a:xfrm>
            <a:prstGeom prst="rect">
              <a:avLst/>
            </a:prstGeom>
            <a:noFill/>
            <a:ln w="0">
              <a:noFill/>
            </a:ln>
          </p:spPr>
          <p:style>
            <a:lnRef idx="0">
              <a:scrgbClr r="0" g="0" b="0"/>
            </a:lnRef>
            <a:fillRef idx="0">
              <a:scrgbClr r="0" g="0" b="0"/>
            </a:fillRef>
            <a:effectRef idx="0">
              <a:scrgbClr r="0" g="0" b="0"/>
            </a:effectRef>
            <a:fontRef idx="minor"/>
          </p:style>
          <p:txBody>
            <a:bodyPr lIns="126360" tIns="126360" rIns="126360" bIns="126360" numCol="1" spcCol="1440" anchor="ctr">
              <a:noAutofit/>
            </a:bodyPr>
            <a:lstStyle/>
            <a:p>
              <a:pPr defTabSz="800280">
                <a:lnSpc>
                  <a:spcPct val="90000"/>
                </a:lnSpc>
                <a:spcAft>
                  <a:spcPts val="629"/>
                </a:spcAft>
                <a:tabLst>
                  <a:tab pos="0" algn="l"/>
                </a:tabLst>
              </a:pPr>
              <a:r>
                <a:rPr lang="en-US" sz="1800" b="0" strike="noStrike" spc="-1">
                  <a:solidFill>
                    <a:srgbClr val="000000"/>
                  </a:solidFill>
                  <a:latin typeface="Calibri"/>
                </a:rPr>
                <a:t>To access Pymol: </a:t>
              </a:r>
              <a:endParaRPr lang="en-US" sz="1800" b="0" strike="noStrike" spc="-1">
                <a:solidFill>
                  <a:srgbClr val="000000"/>
                </a:solidFill>
                <a:latin typeface="Arial"/>
              </a:endParaRPr>
            </a:p>
          </p:txBody>
        </p:sp>
        <p:sp>
          <p:nvSpPr>
            <p:cNvPr id="174" name="Rectangle 173"/>
            <p:cNvSpPr/>
            <p:nvPr/>
          </p:nvSpPr>
          <p:spPr>
            <a:xfrm>
              <a:off x="7130880" y="4100040"/>
              <a:ext cx="2249640" cy="987480"/>
            </a:xfrm>
            <a:prstGeom prst="rect">
              <a:avLst/>
            </a:prstGeom>
            <a:noFill/>
            <a:ln w="0">
              <a:noFill/>
            </a:ln>
          </p:spPr>
          <p:style>
            <a:lnRef idx="0">
              <a:scrgbClr r="0" g="0" b="0"/>
            </a:lnRef>
            <a:fillRef idx="0">
              <a:scrgbClr r="0" g="0" b="0"/>
            </a:fillRef>
            <a:effectRef idx="0">
              <a:scrgbClr r="0" g="0" b="0"/>
            </a:effectRef>
            <a:fontRef idx="minor"/>
          </p:style>
          <p:txBody>
            <a:bodyPr lIns="126360" tIns="126360" rIns="126360" bIns="126360" numCol="1" spcCol="1440" anchor="ctr">
              <a:noAutofit/>
            </a:bodyPr>
            <a:lstStyle/>
            <a:p>
              <a:pPr defTabSz="622440">
                <a:lnSpc>
                  <a:spcPct val="90000"/>
                </a:lnSpc>
                <a:spcAft>
                  <a:spcPts val="490"/>
                </a:spcAft>
                <a:tabLst>
                  <a:tab pos="0" algn="l"/>
                </a:tabLst>
              </a:pPr>
              <a:r>
                <a:rPr lang="en-US" sz="1400" b="0" strike="noStrike" spc="-1">
                  <a:solidFill>
                    <a:srgbClr val="000000"/>
                  </a:solidFill>
                  <a:latin typeface="Calibri"/>
                </a:rPr>
                <a:t>	Open a terminal or 	command prompt 	and type: Pymol </a:t>
              </a:r>
              <a:endParaRPr lang="en-US" sz="1400" b="0" strike="noStrike" spc="-1">
                <a:solidFill>
                  <a:srgbClr val="000000"/>
                </a:solidFill>
                <a:latin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504000" y="226080"/>
            <a:ext cx="9071640" cy="9464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Using Pymol Scripts:</a:t>
            </a:r>
          </a:p>
        </p:txBody>
      </p:sp>
      <p:sp>
        <p:nvSpPr>
          <p:cNvPr id="285" name="PlaceHolder 2"/>
          <p:cNvSpPr>
            <a:spLocks noGrp="1"/>
          </p:cNvSpPr>
          <p:nvPr>
            <p:ph/>
          </p:nvPr>
        </p:nvSpPr>
        <p:spPr>
          <a:xfrm>
            <a:off x="529560" y="128376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You can find </a:t>
            </a:r>
            <a:r>
              <a:rPr lang="en-US" sz="1200" b="0" strike="noStrike" spc="-1" dirty="0" err="1">
                <a:solidFill>
                  <a:srgbClr val="000000"/>
                </a:solidFill>
                <a:latin typeface="Arial"/>
              </a:rPr>
              <a:t>pymol</a:t>
            </a:r>
            <a:r>
              <a:rPr lang="en-US" sz="1200" b="0" strike="noStrike" spc="-1" dirty="0">
                <a:solidFill>
                  <a:srgbClr val="000000"/>
                </a:solidFill>
                <a:latin typeface="Arial"/>
              </a:rPr>
              <a:t> scripts at </a:t>
            </a:r>
            <a:r>
              <a:rPr lang="en-US" sz="1200" b="0" strike="noStrike" spc="-1" dirty="0">
                <a:solidFill>
                  <a:srgbClr val="000000"/>
                </a:solidFill>
                <a:latin typeface="Arial"/>
                <a:hlinkClick r:id="rId2"/>
              </a:rPr>
              <a:t>https://pymolwiki.org/index.php/Category:Script_Library</a:t>
            </a:r>
            <a:endParaRPr lang="en-US" sz="1200" b="0" strike="noStrike" spc="-1" dirty="0">
              <a:solidFill>
                <a:srgbClr val="000000"/>
              </a:solidFill>
              <a:latin typeface="Arial"/>
            </a:endParaRP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Let’s use the </a:t>
            </a:r>
            <a:r>
              <a:rPr lang="en-US" sz="1200" b="0" strike="noStrike" spc="-1" dirty="0" err="1">
                <a:solidFill>
                  <a:srgbClr val="000000"/>
                </a:solidFill>
                <a:latin typeface="Arial"/>
              </a:rPr>
              <a:t>AngleBetweenHelices</a:t>
            </a:r>
            <a:r>
              <a:rPr lang="en-US" sz="1200" b="0" strike="noStrike" spc="-1" dirty="0">
                <a:solidFill>
                  <a:srgbClr val="000000"/>
                </a:solidFill>
                <a:latin typeface="Arial"/>
              </a:rPr>
              <a:t> script to find the angle between alpha-helices and beta-sheets. </a:t>
            </a:r>
            <a:r>
              <a:rPr lang="en-US" sz="1200" b="0" strike="noStrike" spc="-1" dirty="0" err="1">
                <a:solidFill>
                  <a:srgbClr val="000000"/>
                </a:solidFill>
                <a:latin typeface="Arial"/>
              </a:rPr>
              <a:t>Downdload</a:t>
            </a:r>
            <a:r>
              <a:rPr lang="en-US" sz="1200" b="0" strike="noStrike" spc="-1" dirty="0">
                <a:solidFill>
                  <a:srgbClr val="000000"/>
                </a:solidFill>
                <a:latin typeface="Arial"/>
              </a:rPr>
              <a:t> the script and type “run /path/to/script/”.</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Let’s designate residues 232-241 as the first alpha helix (select a_helix_1, chain A &amp; </a:t>
            </a:r>
            <a:r>
              <a:rPr lang="en-US" sz="1200" b="0" strike="noStrike" spc="-1" dirty="0" err="1">
                <a:solidFill>
                  <a:srgbClr val="000000"/>
                </a:solidFill>
                <a:latin typeface="Arial"/>
              </a:rPr>
              <a:t>resi</a:t>
            </a:r>
            <a:r>
              <a:rPr lang="en-US" sz="1200" b="0" strike="noStrike" spc="-1" dirty="0">
                <a:solidFill>
                  <a:srgbClr val="000000"/>
                </a:solidFill>
                <a:latin typeface="Arial"/>
              </a:rPr>
              <a:t> 232-241) and residues 247 to 259 as the second alpha helix (select a_helix_2, chain A &amp; </a:t>
            </a:r>
            <a:r>
              <a:rPr lang="en-US" sz="1200" b="0" strike="noStrike" spc="-1" dirty="0" err="1">
                <a:solidFill>
                  <a:srgbClr val="000000"/>
                </a:solidFill>
                <a:latin typeface="Arial"/>
              </a:rPr>
              <a:t>resi</a:t>
            </a:r>
            <a:r>
              <a:rPr lang="en-US" sz="1200" b="0" strike="noStrike" spc="-1" dirty="0">
                <a:solidFill>
                  <a:srgbClr val="000000"/>
                </a:solidFill>
                <a:latin typeface="Arial"/>
              </a:rPr>
              <a:t> 247-259)</a:t>
            </a:r>
          </a:p>
          <a:p>
            <a:pPr marL="432000" indent="-324000">
              <a:spcBef>
                <a:spcPts val="1417"/>
              </a:spcBef>
              <a:buClr>
                <a:srgbClr val="000000"/>
              </a:buClr>
              <a:buSzPct val="45000"/>
              <a:buFont typeface="Wingdings" charset="2"/>
              <a:buChar char=""/>
            </a:pPr>
            <a:r>
              <a:rPr lang="en-US" sz="1200" b="0" strike="noStrike" spc="-1" dirty="0">
                <a:solidFill>
                  <a:srgbClr val="000000"/>
                </a:solidFill>
                <a:latin typeface="Arial"/>
              </a:rPr>
              <a:t>Now run “</a:t>
            </a:r>
            <a:r>
              <a:rPr lang="en-US" sz="1200" b="0" strike="noStrike" spc="-1" dirty="0" err="1">
                <a:solidFill>
                  <a:srgbClr val="000000"/>
                </a:solidFill>
                <a:latin typeface="Arial"/>
                <a:ea typeface="Garamond"/>
              </a:rPr>
              <a:t>angle_between_helices</a:t>
            </a:r>
            <a:r>
              <a:rPr lang="en-US" sz="1200" b="0" strike="noStrike" spc="-1" dirty="0">
                <a:solidFill>
                  <a:srgbClr val="000000"/>
                </a:solidFill>
                <a:latin typeface="Arial"/>
                <a:ea typeface="Garamond"/>
              </a:rPr>
              <a:t> a_helix_1 </a:t>
            </a:r>
            <a:r>
              <a:rPr lang="en-US" sz="1200" b="0" strike="noStrike" spc="-1" dirty="0" err="1">
                <a:solidFill>
                  <a:srgbClr val="000000"/>
                </a:solidFill>
                <a:latin typeface="Arial"/>
                <a:ea typeface="Garamond"/>
              </a:rPr>
              <a:t>a_helix</a:t>
            </a:r>
            <a:r>
              <a:rPr lang="en-US" sz="1200" b="0" strike="noStrike" spc="-41" dirty="0">
                <a:solidFill>
                  <a:srgbClr val="000000"/>
                </a:solidFill>
                <a:latin typeface="Arial"/>
                <a:ea typeface="Garamond"/>
              </a:rPr>
              <a:t> _2” to calculate the angle between them.</a:t>
            </a:r>
            <a:endParaRPr lang="en-US" sz="1200" b="0" strike="noStrike" spc="-1" dirty="0">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504000" y="226080"/>
            <a:ext cx="9071640" cy="9464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Exercise 1:</a:t>
            </a:r>
          </a:p>
        </p:txBody>
      </p:sp>
      <p:sp>
        <p:nvSpPr>
          <p:cNvPr id="287" name="PlaceHolder 2"/>
          <p:cNvSpPr>
            <a:spLocks noGrp="1"/>
          </p:cNvSpPr>
          <p:nvPr>
            <p:ph/>
          </p:nvPr>
        </p:nvSpPr>
        <p:spPr>
          <a:xfrm>
            <a:off x="504000" y="1326600"/>
            <a:ext cx="9071640" cy="3288240"/>
          </a:xfrm>
          <a:prstGeom prst="rect">
            <a:avLst/>
          </a:prstGeom>
          <a:noFill/>
          <a:ln w="0">
            <a:noFill/>
          </a:ln>
        </p:spPr>
        <p:txBody>
          <a:bodyPr lIns="0" tIns="0" rIns="0" bIns="0" anchor="t">
            <a:normAutofit fontScale="86240"/>
          </a:bodyPr>
          <a:lstStyle/>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Use the </a:t>
            </a:r>
            <a:r>
              <a:rPr lang="en-US" sz="1200" b="0" strike="noStrike" spc="-1" dirty="0" err="1">
                <a:solidFill>
                  <a:srgbClr val="000000"/>
                </a:solidFill>
                <a:latin typeface="Times New Roman"/>
                <a:ea typeface="Garamond"/>
              </a:rPr>
              <a:t>pdb</a:t>
            </a:r>
            <a:r>
              <a:rPr lang="en-US" sz="1200" b="0" strike="noStrike" spc="-1" dirty="0">
                <a:solidFill>
                  <a:srgbClr val="000000"/>
                </a:solidFill>
                <a:latin typeface="Times New Roman"/>
                <a:ea typeface="Garamond"/>
              </a:rPr>
              <a:t> ID 1KJF to download the </a:t>
            </a:r>
            <a:r>
              <a:rPr lang="en-US" sz="1200" b="0" strike="noStrike" spc="-1" dirty="0" err="1">
                <a:solidFill>
                  <a:srgbClr val="000000"/>
                </a:solidFill>
                <a:latin typeface="Times New Roman"/>
                <a:ea typeface="Garamond"/>
              </a:rPr>
              <a:t>pdb</a:t>
            </a:r>
            <a:r>
              <a:rPr lang="en-US" sz="1200" b="0" strike="noStrike" spc="-1" dirty="0">
                <a:solidFill>
                  <a:srgbClr val="000000"/>
                </a:solidFill>
                <a:latin typeface="Times New Roman"/>
                <a:ea typeface="Garamond"/>
              </a:rPr>
              <a:t> file.  It is the </a:t>
            </a:r>
            <a:r>
              <a:rPr lang="en-US" sz="1200" b="0" strike="noStrike" spc="-1" dirty="0" err="1">
                <a:solidFill>
                  <a:srgbClr val="000000"/>
                </a:solidFill>
                <a:latin typeface="Times New Roman"/>
                <a:ea typeface="Garamond"/>
              </a:rPr>
              <a:t>pdb</a:t>
            </a:r>
            <a:r>
              <a:rPr lang="en-US" sz="1200" b="0" strike="noStrike" spc="-1" dirty="0">
                <a:solidFill>
                  <a:srgbClr val="000000"/>
                </a:solidFill>
                <a:latin typeface="Times New Roman"/>
                <a:ea typeface="Garamond"/>
              </a:rPr>
              <a:t> file for the HIV-1 protease along with a substrate.  Use at least three different viewing methods to understand the structure well.  List the method used, copy and paste the image for this method and highlight the benefits of each method.</a:t>
            </a:r>
            <a:endParaRPr lang="en-US" sz="1200" b="0" strike="noStrike" spc="-1" dirty="0">
              <a:solidFill>
                <a:srgbClr val="000000"/>
              </a:solidFill>
              <a:latin typeface="Arial"/>
            </a:endParaRPr>
          </a:p>
          <a:p>
            <a:pPr marL="870480" indent="0">
              <a:spcBef>
                <a:spcPts val="283"/>
              </a:spcBef>
              <a:spcAft>
                <a:spcPts val="283"/>
              </a:spcAft>
              <a:buNone/>
            </a:pPr>
            <a:endParaRPr lang="en-US" sz="1200" b="0" strike="noStrike" spc="-1" dirty="0">
              <a:solidFill>
                <a:srgbClr val="000000"/>
              </a:solidFill>
              <a:latin typeface="Arial"/>
            </a:endParaRPr>
          </a:p>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The HIV protease functions as a dimer. Some enzymes that form dimers then have two active sites. Is this the case for the HIV protease? Briefly describe the relationship of the active site and peptide-binding cleft to the subunits of the enzyme.</a:t>
            </a:r>
            <a:endParaRPr lang="en-US" sz="1200" b="0" strike="noStrike" spc="-1" dirty="0">
              <a:solidFill>
                <a:srgbClr val="000000"/>
              </a:solidFill>
              <a:latin typeface="Arial"/>
            </a:endParaRPr>
          </a:p>
          <a:p>
            <a:pPr marL="870480" indent="0">
              <a:spcBef>
                <a:spcPts val="283"/>
              </a:spcBef>
              <a:spcAft>
                <a:spcPts val="283"/>
              </a:spcAft>
              <a:buNone/>
            </a:pPr>
            <a:endParaRPr lang="en-US" sz="1200" b="0" strike="noStrike" spc="-1" dirty="0">
              <a:solidFill>
                <a:srgbClr val="000000"/>
              </a:solidFill>
              <a:latin typeface="Arial"/>
            </a:endParaRPr>
          </a:p>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 What kinds of amino acids do you find in the areas of the protein exposed to the water around it (e.g., when the protein is in solution in the cytoplasm)? </a:t>
            </a:r>
            <a:endParaRPr lang="en-US" sz="1200" b="0" strike="noStrike" spc="-1" dirty="0">
              <a:solidFill>
                <a:srgbClr val="000000"/>
              </a:solidFill>
              <a:latin typeface="Arial"/>
            </a:endParaRPr>
          </a:p>
          <a:p>
            <a:pPr marL="729000" indent="0">
              <a:spcBef>
                <a:spcPts val="283"/>
              </a:spcBef>
              <a:spcAft>
                <a:spcPts val="283"/>
              </a:spcAft>
              <a:buNone/>
            </a:pPr>
            <a:endParaRPr lang="en-US" sz="1200" b="0" strike="noStrike" spc="-1" dirty="0">
              <a:solidFill>
                <a:srgbClr val="000000"/>
              </a:solidFill>
              <a:latin typeface="Arial"/>
            </a:endParaRPr>
          </a:p>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If you were to design an inhibitor of the HIV protease, where would you want it to bind? What kind of molecule might you use as the prototype to develop the structure of a good inhibitor?</a:t>
            </a:r>
            <a:endParaRPr lang="en-US" sz="1200" b="0" strike="noStrike" spc="-1" dirty="0">
              <a:solidFill>
                <a:srgbClr val="000000"/>
              </a:solidFill>
              <a:latin typeface="Arial"/>
            </a:endParaRPr>
          </a:p>
          <a:p>
            <a:pPr marL="457200" indent="0">
              <a:spcBef>
                <a:spcPts val="283"/>
              </a:spcBef>
              <a:spcAft>
                <a:spcPts val="283"/>
              </a:spcAft>
              <a:buNone/>
            </a:pPr>
            <a:endParaRPr lang="en-US" sz="1200" b="0" strike="noStrike" spc="-1" dirty="0">
              <a:solidFill>
                <a:srgbClr val="000000"/>
              </a:solidFill>
              <a:latin typeface="Arial"/>
            </a:endParaRPr>
          </a:p>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Using the cartoon or ribbon view, you should be able to identify where a long β-strand on each subunit of the protease makes a hairpin turn, forming flexible flaps that cover the active site cleft. These flaps control access of the substrate to the active site. Which amino acids form the flaps (just give the range of numbers)? Although this region is very important to protease function, why are the flaps not likely to make a good target for rational drug design?</a:t>
            </a:r>
            <a:endParaRPr lang="en-US" sz="1200" b="0" strike="noStrike" spc="-1" dirty="0">
              <a:solidFill>
                <a:srgbClr val="000000"/>
              </a:solidFill>
              <a:latin typeface="Arial"/>
            </a:endParaRPr>
          </a:p>
          <a:p>
            <a:pPr marL="432000" indent="0">
              <a:spcBef>
                <a:spcPts val="1701"/>
              </a:spcBef>
              <a:spcAft>
                <a:spcPts val="283"/>
              </a:spcAft>
              <a:buNone/>
            </a:pPr>
            <a:endParaRPr lang="en-US" sz="1200" b="0" strike="noStrike" spc="-1" dirty="0">
              <a:solidFill>
                <a:srgbClr val="000000"/>
              </a:solidFill>
              <a:latin typeface="Arial"/>
            </a:endParaRPr>
          </a:p>
          <a:p>
            <a:pPr marL="870480" indent="-228600">
              <a:spcBef>
                <a:spcPts val="283"/>
              </a:spcBef>
              <a:spcAft>
                <a:spcPts val="283"/>
              </a:spcAft>
              <a:buClr>
                <a:srgbClr val="000000"/>
              </a:buClr>
              <a:buSzPct val="45000"/>
              <a:buFont typeface="Wingdings" charset="2"/>
              <a:buChar char=""/>
            </a:pPr>
            <a:r>
              <a:rPr lang="en-US" sz="1200" b="0" strike="noStrike" spc="-1" dirty="0">
                <a:solidFill>
                  <a:srgbClr val="000000"/>
                </a:solidFill>
                <a:latin typeface="Times New Roman"/>
                <a:ea typeface="Garamond"/>
              </a:rPr>
              <a:t> What are the numbers of the amino acids on each chain that form the Asp-</a:t>
            </a:r>
            <a:r>
              <a:rPr lang="en-US" sz="1200" b="0" strike="noStrike" spc="-1" dirty="0" err="1">
                <a:solidFill>
                  <a:srgbClr val="000000"/>
                </a:solidFill>
                <a:latin typeface="Times New Roman"/>
                <a:ea typeface="Garamond"/>
              </a:rPr>
              <a:t>Thr</a:t>
            </a:r>
            <a:r>
              <a:rPr lang="en-US" sz="1200" b="0" strike="noStrike" spc="-1" dirty="0">
                <a:solidFill>
                  <a:srgbClr val="000000"/>
                </a:solidFill>
                <a:latin typeface="Times New Roman"/>
                <a:ea typeface="Garamond"/>
              </a:rPr>
              <a:t>-</a:t>
            </a:r>
            <a:r>
              <a:rPr lang="en-US" sz="1200" b="0" strike="noStrike" spc="-1" dirty="0" err="1">
                <a:solidFill>
                  <a:srgbClr val="000000"/>
                </a:solidFill>
                <a:latin typeface="Times New Roman"/>
                <a:ea typeface="Garamond"/>
              </a:rPr>
              <a:t>Gly</a:t>
            </a:r>
            <a:r>
              <a:rPr lang="en-US" sz="1200" b="0" strike="noStrike" spc="-1" dirty="0">
                <a:solidFill>
                  <a:srgbClr val="000000"/>
                </a:solidFill>
                <a:latin typeface="Times New Roman"/>
                <a:ea typeface="Garamond"/>
              </a:rPr>
              <a:t> (</a:t>
            </a:r>
            <a:r>
              <a:rPr lang="en-US" sz="1200" b="0" strike="noStrike" spc="-1" dirty="0" err="1">
                <a:solidFill>
                  <a:srgbClr val="000000"/>
                </a:solidFill>
                <a:latin typeface="Times New Roman"/>
                <a:ea typeface="Garamond"/>
              </a:rPr>
              <a:t>Asn-Thr-Gly</a:t>
            </a:r>
            <a:r>
              <a:rPr lang="en-US" sz="1200" b="0" strike="noStrike" spc="-1" dirty="0">
                <a:solidFill>
                  <a:srgbClr val="000000"/>
                </a:solidFill>
                <a:latin typeface="Times New Roman"/>
                <a:ea typeface="Garamond"/>
              </a:rPr>
              <a:t> in this mutant) aspartate protease motif in 1KJF?</a:t>
            </a:r>
            <a:endParaRPr lang="en-US" sz="1200" b="0" strike="noStrike" spc="-1" dirty="0">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0"/>
            <a:ext cx="9071640" cy="94644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Exercise 2:</a:t>
            </a:r>
          </a:p>
        </p:txBody>
      </p:sp>
      <p:sp>
        <p:nvSpPr>
          <p:cNvPr id="289" name="PlaceHolder 2"/>
          <p:cNvSpPr>
            <a:spLocks noGrp="1"/>
          </p:cNvSpPr>
          <p:nvPr>
            <p:ph/>
          </p:nvPr>
        </p:nvSpPr>
        <p:spPr>
          <a:xfrm>
            <a:off x="228600" y="914400"/>
            <a:ext cx="9601200" cy="4572000"/>
          </a:xfrm>
          <a:prstGeom prst="rect">
            <a:avLst/>
          </a:prstGeom>
          <a:noFill/>
          <a:ln w="0">
            <a:noFill/>
          </a:ln>
        </p:spPr>
        <p:txBody>
          <a:bodyPr lIns="0" tIns="0" rIns="0" bIns="0" anchor="t">
            <a:normAutofit fontScale="46715" lnSpcReduction="20000"/>
          </a:bodyPr>
          <a:lstStyle/>
          <a:p>
            <a:pPr marL="432000" indent="0">
              <a:lnSpc>
                <a:spcPct val="100000"/>
              </a:lnSpc>
              <a:spcBef>
                <a:spcPts val="1417"/>
              </a:spcBef>
              <a:buNone/>
            </a:pPr>
            <a:r>
              <a:rPr lang="en-US" sz="1800" b="0" strike="noStrike" spc="-1">
                <a:solidFill>
                  <a:srgbClr val="000000"/>
                </a:solidFill>
                <a:latin typeface="Arial"/>
              </a:rPr>
              <a:t>A mutant HIV-1 protease structure is determined by homology modeling using the web-based tools.</a:t>
            </a:r>
          </a:p>
          <a:p>
            <a:pPr indent="0">
              <a:lnSpc>
                <a:spcPct val="100000"/>
              </a:lnSpc>
              <a:spcBef>
                <a:spcPts val="1417"/>
              </a:spcBef>
              <a:buNone/>
            </a:pPr>
            <a:r>
              <a:rPr lang="en-US" sz="1800" b="0" strike="noStrike" spc="-1">
                <a:solidFill>
                  <a:srgbClr val="000000"/>
                </a:solidFill>
                <a:latin typeface="Arial"/>
              </a:rPr>
              <a:t>Consider the following mutated HIV-1 protease FASTA sequence:</a:t>
            </a:r>
          </a:p>
          <a:p>
            <a:pPr indent="0">
              <a:lnSpc>
                <a:spcPct val="100000"/>
              </a:lnSpc>
              <a:spcBef>
                <a:spcPts val="1417"/>
              </a:spcBef>
              <a:buNone/>
            </a:pPr>
            <a:r>
              <a:rPr lang="en-US" sz="1800" b="0" strike="noStrike" spc="-1">
                <a:solidFill>
                  <a:srgbClr val="000000"/>
                </a:solidFill>
                <a:latin typeface="Arial"/>
              </a:rPr>
              <a:t>&gt;Mutant_HIV_protease</a:t>
            </a:r>
          </a:p>
          <a:p>
            <a:pPr indent="0">
              <a:lnSpc>
                <a:spcPct val="100000"/>
              </a:lnSpc>
              <a:spcBef>
                <a:spcPts val="1417"/>
              </a:spcBef>
              <a:buNone/>
            </a:pPr>
            <a:r>
              <a:rPr lang="en-US" sz="1800" b="0" strike="noStrike" spc="-1">
                <a:solidFill>
                  <a:srgbClr val="000000"/>
                </a:solidFill>
                <a:latin typeface="Arial"/>
              </a:rPr>
              <a:t>PQITLWQRPIVTIKIGGQLKEALLNTGADDTVLEEVNLPGRWKPKLIGGIGGFVKVRQYDQVPIEICGHKVIGTVLVGPTPANVIGRNLMTQIGCTLNF</a:t>
            </a:r>
          </a:p>
          <a:p>
            <a:pPr indent="0">
              <a:lnSpc>
                <a:spcPct val="100000"/>
              </a:lnSpc>
              <a:spcBef>
                <a:spcPts val="1417"/>
              </a:spcBef>
              <a:buNone/>
            </a:pPr>
            <a:r>
              <a:rPr lang="en-US" sz="1800" b="0" strike="noStrike" spc="-1">
                <a:solidFill>
                  <a:srgbClr val="000000"/>
                </a:solidFill>
                <a:latin typeface="Arial"/>
              </a:rPr>
              <a:t>SWISS-MODEL is a Web-based homology modeling program suitable for analysis of the mutant protease; its automated mode provides an easy way to model a protein expected to closely match the template. From the SWISS-MODEL home page, choose Automated Mode and enter the mutant protease sequence. Although the program can search the entire PDB to find a suitable template by similarity, in this case we know the identity of our protein. A suitable template would be an HIV protease structure that also does not include a substrate (because there is no substrate in our mutant sequence); we can use PDB structure </a:t>
            </a:r>
            <a:r>
              <a:rPr lang="en-US" sz="1800" b="1" strike="noStrike" spc="-1">
                <a:solidFill>
                  <a:srgbClr val="000000"/>
                </a:solidFill>
                <a:latin typeface="Arial"/>
              </a:rPr>
              <a:t>1ODW</a:t>
            </a:r>
            <a:r>
              <a:rPr lang="en-US" sz="1800" b="0" strike="noStrike" spc="-1">
                <a:solidFill>
                  <a:srgbClr val="000000"/>
                </a:solidFill>
                <a:latin typeface="Arial"/>
              </a:rPr>
              <a:t>. Enter this accession number at the bottom of the page to be used as the template; you can enter either chain A or B, because both are the same. You can wait for the results (usually only a few minutes) or provide an email address to be notified when the analysis is complete.</a:t>
            </a:r>
          </a:p>
          <a:p>
            <a:pPr indent="0">
              <a:lnSpc>
                <a:spcPct val="100000"/>
              </a:lnSpc>
              <a:spcBef>
                <a:spcPts val="1417"/>
              </a:spcBef>
              <a:buNone/>
            </a:pPr>
            <a:r>
              <a:rPr lang="en-US" sz="1800" b="0" strike="noStrike" spc="-1">
                <a:solidFill>
                  <a:srgbClr val="000000"/>
                </a:solidFill>
                <a:latin typeface="Arial"/>
              </a:rPr>
              <a:t>The output of SWISS-MODEL is a PDB file for the mutant protein—a model structure, because it is based not on crystallography but on homology. This structure can be visualized with pymol viewer.  View the downloaded structure with pymol. The result should look very familiar. However, it would be more instructive to directly compare the mutant structure with the unmutated protease. Download the PDB model for the mutant using the appropriate link and save it as a local file. Then navigate to </a:t>
            </a:r>
            <a:r>
              <a:rPr lang="en-US" sz="1800" b="1" strike="noStrike" spc="-1">
                <a:solidFill>
                  <a:srgbClr val="000000"/>
                </a:solidFill>
                <a:latin typeface="Arial"/>
              </a:rPr>
              <a:t>PDBeFold</a:t>
            </a:r>
            <a:r>
              <a:rPr lang="en-US" sz="1800" b="0" strike="noStrike" spc="-1">
                <a:solidFill>
                  <a:srgbClr val="000000"/>
                </a:solidFill>
                <a:latin typeface="Arial"/>
              </a:rPr>
              <a:t>, a Web interface to a program capable of constructing a pairwise structure alignment.</a:t>
            </a:r>
          </a:p>
          <a:p>
            <a:pPr indent="0">
              <a:lnSpc>
                <a:spcPct val="100000"/>
              </a:lnSpc>
              <a:spcBef>
                <a:spcPts val="1417"/>
              </a:spcBef>
              <a:buNone/>
            </a:pPr>
            <a:r>
              <a:rPr lang="en-US" sz="1800" b="0" strike="noStrike" spc="-1">
                <a:solidFill>
                  <a:srgbClr val="000000"/>
                </a:solidFill>
                <a:latin typeface="Arial"/>
              </a:rPr>
              <a:t>How many mutations are there in the mutant protease sequence, as compared with the sequence of the protease you examined in Part I? Use pairwise alignment to find out.</a:t>
            </a:r>
          </a:p>
          <a:p>
            <a:pPr indent="0">
              <a:lnSpc>
                <a:spcPct val="100000"/>
              </a:lnSpc>
              <a:spcBef>
                <a:spcPts val="1417"/>
              </a:spcBef>
              <a:buNone/>
            </a:pPr>
            <a:r>
              <a:rPr lang="en-US" sz="1800" b="0" strike="noStrike" spc="-1">
                <a:solidFill>
                  <a:srgbClr val="000000"/>
                </a:solidFill>
                <a:latin typeface="Arial"/>
              </a:rPr>
              <a:t>  1. In the regions you highlighted, how would you characterize the effect of the mutations on the structure of the protein, in general?</a:t>
            </a:r>
          </a:p>
          <a:p>
            <a:pPr indent="0">
              <a:lnSpc>
                <a:spcPct val="100000"/>
              </a:lnSpc>
              <a:spcBef>
                <a:spcPts val="1417"/>
              </a:spcBef>
              <a:buNone/>
            </a:pPr>
            <a:r>
              <a:rPr lang="en-US" sz="1800" b="0" strike="noStrike" spc="-1">
                <a:solidFill>
                  <a:srgbClr val="000000"/>
                </a:solidFill>
                <a:latin typeface="Arial"/>
              </a:rPr>
              <a:t>  2. How would these structural changes affect the binding of a small inhibitor molecule to the protease active site? Why would they have less effect on the binding of the natural substrate?</a:t>
            </a:r>
          </a:p>
          <a:p>
            <a:pPr indent="0">
              <a:lnSpc>
                <a:spcPct val="100000"/>
              </a:lnSpc>
              <a:spcBef>
                <a:spcPts val="1417"/>
              </a:spcBef>
              <a:buNone/>
            </a:pPr>
            <a:r>
              <a:rPr lang="en-US" sz="1800" b="0" strike="noStrike" spc="-1">
                <a:solidFill>
                  <a:srgbClr val="000000"/>
                </a:solidFill>
                <a:latin typeface="Arial"/>
              </a:rPr>
              <a:t>  3. If you wanted to design a drug that would inhibit this mutant protease, what characteristics would you want it to have?</a:t>
            </a:r>
          </a:p>
          <a:p>
            <a:pPr indent="0">
              <a:lnSpc>
                <a:spcPct val="100000"/>
              </a:lnSpc>
              <a:spcBef>
                <a:spcPts val="1417"/>
              </a:spcBef>
              <a:buNone/>
            </a:pPr>
            <a:r>
              <a:rPr lang="en-US" sz="1800" b="0" strike="noStrike" spc="-1">
                <a:solidFill>
                  <a:srgbClr val="000000"/>
                </a:solidFill>
                <a:latin typeface="Arial"/>
              </a:rPr>
              <a:t>  4. Change the colors of your model so that everything is white except the three amino acids of the aspartyl protease motif (make the substrate gray for contrast). Make these three amino acids blue on the mutant chains, and then see what happens when you color them red on the nonmutant chains. Does their position change in the mutant relative to the unmutated protein? Is this what you expected? Certain changes in the sequence or structure at these positions could lead to drug resistance; why then do we not observe them among drug-resistant HIV isolates?</a:t>
            </a:r>
          </a:p>
          <a:p>
            <a:pPr indent="0">
              <a:lnSpc>
                <a:spcPct val="100000"/>
              </a:lnSpc>
              <a:spcBef>
                <a:spcPts val="1417"/>
              </a:spcBef>
              <a:buNone/>
            </a:pPr>
            <a:endParaRPr lang="en-US" sz="12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90" name="Rectangle 74">
            <a:extLst>
              <a:ext uri="{C183D7F6-B498-43B3-948B-1728B52AA6E4}">
                <adec:decorative xmlns:adec="http://schemas.microsoft.com/office/drawing/2017/decorative" val="1"/>
              </a:ext>
            </a:extLst>
          </p:cNvPr>
          <p:cNvSpPr/>
          <p:nvPr/>
        </p:nvSpPr>
        <p:spPr>
          <a:xfrm>
            <a:off x="360" y="360"/>
            <a:ext cx="10077120" cy="5669640"/>
          </a:xfrm>
          <a:prstGeom prst="rect">
            <a:avLst/>
          </a:prstGeom>
          <a:ln w="12600">
            <a:no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291" name="PlaceHolder 1"/>
          <p:cNvSpPr>
            <a:spLocks noGrp="1"/>
          </p:cNvSpPr>
          <p:nvPr>
            <p:ph type="title"/>
          </p:nvPr>
        </p:nvSpPr>
        <p:spPr>
          <a:xfrm>
            <a:off x="683280" y="230760"/>
            <a:ext cx="4271760" cy="1389240"/>
          </a:xfrm>
          <a:prstGeom prst="rect">
            <a:avLst/>
          </a:prstGeom>
          <a:noFill/>
          <a:ln w="0">
            <a:noFill/>
          </a:ln>
        </p:spPr>
        <p:txBody>
          <a:bodyPr lIns="91440" tIns="45720" rIns="91440" bIns="45720" anchor="ctr">
            <a:normAutofit/>
          </a:bodyPr>
          <a:lstStyle/>
          <a:p>
            <a:pPr indent="0" defTabSz="914400">
              <a:lnSpc>
                <a:spcPct val="90000"/>
              </a:lnSpc>
              <a:buNone/>
            </a:pPr>
            <a:r>
              <a:rPr lang="en-US" sz="4000" b="0" strike="noStrike" spc="-1">
                <a:solidFill>
                  <a:schemeClr val="dk1"/>
                </a:solidFill>
                <a:latin typeface="Calibri Light"/>
              </a:rPr>
              <a:t>Do More With Python:</a:t>
            </a:r>
            <a:endParaRPr lang="en-US" sz="4000" b="0" strike="noStrike" spc="-1">
              <a:solidFill>
                <a:schemeClr val="dk1"/>
              </a:solidFill>
              <a:latin typeface="Calibri"/>
            </a:endParaRPr>
          </a:p>
        </p:txBody>
      </p:sp>
      <p:sp>
        <p:nvSpPr>
          <p:cNvPr id="292" name="TextBox 11"/>
          <p:cNvSpPr/>
          <p:nvPr/>
        </p:nvSpPr>
        <p:spPr>
          <a:xfrm>
            <a:off x="4955040" y="4028400"/>
            <a:ext cx="4281480" cy="138888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endParaRPr lang="en-US" sz="2000" b="0" strike="noStrike" spc="-1">
              <a:solidFill>
                <a:schemeClr val="dk1"/>
              </a:solidFill>
              <a:latin typeface="Calibri"/>
            </a:endParaRPr>
          </a:p>
        </p:txBody>
      </p:sp>
      <p:pic>
        <p:nvPicPr>
          <p:cNvPr id="293" name="Picture 19" descr="fill between demo"/>
          <p:cNvPicPr/>
          <p:nvPr/>
        </p:nvPicPr>
        <p:blipFill>
          <a:blip r:embed="rId2"/>
          <a:stretch/>
        </p:blipFill>
        <p:spPr>
          <a:xfrm>
            <a:off x="5074200" y="1307880"/>
            <a:ext cx="2626200" cy="1969560"/>
          </a:xfrm>
          <a:prstGeom prst="rect">
            <a:avLst/>
          </a:prstGeom>
          <a:ln w="0">
            <a:noFill/>
          </a:ln>
        </p:spPr>
      </p:pic>
      <p:pic>
        <p:nvPicPr>
          <p:cNvPr id="294" name="Picture 21">
            <a:hlinkClick r:id="rId3"/>
          </p:cNvPr>
          <p:cNvPicPr/>
          <p:nvPr/>
        </p:nvPicPr>
        <p:blipFill>
          <a:blip r:embed="rId4"/>
          <a:stretch/>
        </p:blipFill>
        <p:spPr>
          <a:xfrm>
            <a:off x="7657560" y="1993320"/>
            <a:ext cx="1963080" cy="472320"/>
          </a:xfrm>
          <a:prstGeom prst="rect">
            <a:avLst/>
          </a:prstGeom>
          <a:ln w="0">
            <a:noFill/>
          </a:ln>
        </p:spPr>
      </p:pic>
      <p:pic>
        <p:nvPicPr>
          <p:cNvPr id="295" name="Picture 25">
            <a:hlinkClick r:id="rId5"/>
          </p:cNvPr>
          <p:cNvPicPr/>
          <p:nvPr/>
        </p:nvPicPr>
        <p:blipFill>
          <a:blip r:embed="rId6"/>
          <a:stretch/>
        </p:blipFill>
        <p:spPr>
          <a:xfrm>
            <a:off x="331560" y="2229840"/>
            <a:ext cx="1165320" cy="472320"/>
          </a:xfrm>
          <a:prstGeom prst="rect">
            <a:avLst/>
          </a:prstGeom>
          <a:ln w="0">
            <a:noFill/>
          </a:ln>
        </p:spPr>
      </p:pic>
      <p:pic>
        <p:nvPicPr>
          <p:cNvPr id="296" name="Picture 28"/>
          <p:cNvPicPr/>
          <p:nvPr/>
        </p:nvPicPr>
        <p:blipFill>
          <a:blip r:embed="rId7"/>
          <a:stretch/>
        </p:blipFill>
        <p:spPr>
          <a:xfrm>
            <a:off x="1496880" y="1541520"/>
            <a:ext cx="2317680" cy="1688040"/>
          </a:xfrm>
          <a:prstGeom prst="rect">
            <a:avLst/>
          </a:prstGeom>
          <a:ln w="0">
            <a:noFill/>
          </a:ln>
        </p:spPr>
      </p:pic>
      <p:pic>
        <p:nvPicPr>
          <p:cNvPr id="297" name="Picture 29">
            <a:hlinkClick r:id="rId8"/>
          </p:cNvPr>
          <p:cNvPicPr/>
          <p:nvPr/>
        </p:nvPicPr>
        <p:blipFill>
          <a:blip r:embed="rId9"/>
          <a:stretch/>
        </p:blipFill>
        <p:spPr>
          <a:xfrm>
            <a:off x="192960" y="4213440"/>
            <a:ext cx="1299240" cy="472320"/>
          </a:xfrm>
          <a:prstGeom prst="rect">
            <a:avLst/>
          </a:prstGeom>
          <a:ln w="0">
            <a:noFill/>
          </a:ln>
        </p:spPr>
      </p:pic>
      <p:pic>
        <p:nvPicPr>
          <p:cNvPr id="298" name="Picture 30">
            <a:hlinkClick r:id="rId10"/>
          </p:cNvPr>
          <p:cNvPicPr/>
          <p:nvPr/>
        </p:nvPicPr>
        <p:blipFill>
          <a:blip r:embed="rId11"/>
          <a:stretch/>
        </p:blipFill>
        <p:spPr>
          <a:xfrm>
            <a:off x="7880760" y="4115160"/>
            <a:ext cx="1188720" cy="792720"/>
          </a:xfrm>
          <a:prstGeom prst="rect">
            <a:avLst/>
          </a:prstGeom>
          <a:ln w="0">
            <a:noFill/>
          </a:ln>
        </p:spPr>
      </p:pic>
      <p:pic>
        <p:nvPicPr>
          <p:cNvPr id="299" name="Picture 31"/>
          <p:cNvPicPr/>
          <p:nvPr/>
        </p:nvPicPr>
        <p:blipFill>
          <a:blip r:embed="rId12"/>
          <a:stretch/>
        </p:blipFill>
        <p:spPr>
          <a:xfrm>
            <a:off x="5299200" y="3710880"/>
            <a:ext cx="2210400" cy="1600920"/>
          </a:xfrm>
          <a:prstGeom prst="rect">
            <a:avLst/>
          </a:prstGeom>
          <a:ln w="0">
            <a:noFill/>
          </a:ln>
        </p:spPr>
      </p:pic>
      <p:pic>
        <p:nvPicPr>
          <p:cNvPr id="300" name="Picture 32"/>
          <p:cNvPicPr/>
          <p:nvPr/>
        </p:nvPicPr>
        <p:blipFill>
          <a:blip r:embed="rId13"/>
          <a:stretch/>
        </p:blipFill>
        <p:spPr>
          <a:xfrm>
            <a:off x="1957680" y="3755880"/>
            <a:ext cx="1548360" cy="168300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4D21-4680-C131-A8E5-4853CAA89801}"/>
              </a:ext>
            </a:extLst>
          </p:cNvPr>
          <p:cNvSpPr>
            <a:spLocks noGrp="1"/>
          </p:cNvSpPr>
          <p:nvPr>
            <p:ph type="title"/>
          </p:nvPr>
        </p:nvSpPr>
        <p:spPr/>
        <p:txBody>
          <a:bodyPr/>
          <a:lstStyle/>
          <a:p>
            <a:r>
              <a:rPr lang="en-US" dirty="0" err="1"/>
              <a:t>Pymol</a:t>
            </a:r>
            <a:r>
              <a:rPr lang="en-US" dirty="0"/>
              <a:t> Resources: </a:t>
            </a:r>
          </a:p>
        </p:txBody>
      </p:sp>
      <p:sp>
        <p:nvSpPr>
          <p:cNvPr id="3" name="Subtitle 2">
            <a:extLst>
              <a:ext uri="{FF2B5EF4-FFF2-40B4-BE49-F238E27FC236}">
                <a16:creationId xmlns:a16="http://schemas.microsoft.com/office/drawing/2014/main" id="{141285CC-C3CD-2487-09D4-E2C08EF168C9}"/>
              </a:ext>
            </a:extLst>
          </p:cNvPr>
          <p:cNvSpPr>
            <a:spLocks noGrp="1"/>
          </p:cNvSpPr>
          <p:nvPr>
            <p:ph type="subTitle"/>
          </p:nvPr>
        </p:nvSpPr>
        <p:spPr/>
        <p:txBody>
          <a:bodyPr/>
          <a:lstStyle/>
          <a:p>
            <a:pPr marL="342900" marR="74295" lvl="0" indent="-342900" algn="l">
              <a:spcBef>
                <a:spcPts val="495"/>
              </a:spcBef>
              <a:spcAft>
                <a:spcPts val="0"/>
              </a:spcAft>
              <a:buSzPts val="1400"/>
              <a:buFont typeface="Symbol" pitchFamily="2" charset="2"/>
              <a:buChar char=""/>
              <a:tabLst>
                <a:tab pos="527050" algn="l"/>
                <a:tab pos="528320" algn="l"/>
              </a:tabLst>
            </a:pPr>
            <a:r>
              <a:rPr lang="en-US" sz="1200" dirty="0" err="1">
                <a:effectLst/>
                <a:latin typeface="Times New Roman" panose="02020603050405020304" pitchFamily="18" charset="0"/>
                <a:ea typeface="Symbol" pitchFamily="2" charset="2"/>
                <a:cs typeface="Symbol" pitchFamily="2" charset="2"/>
              </a:rPr>
              <a:t>PyMOL</a:t>
            </a:r>
            <a:r>
              <a:rPr lang="en-US" sz="1200" dirty="0">
                <a:effectLst/>
                <a:latin typeface="Times New Roman" panose="02020603050405020304" pitchFamily="18" charset="0"/>
                <a:ea typeface="Symbol" pitchFamily="2" charset="2"/>
                <a:cs typeface="Symbol" pitchFamily="2" charset="2"/>
              </a:rPr>
              <a:t> is open source and user sponsored software. There is a lot of stuff you can do in </a:t>
            </a:r>
            <a:r>
              <a:rPr lang="en-US" sz="1200" dirty="0" err="1">
                <a:effectLst/>
                <a:latin typeface="Times New Roman" panose="02020603050405020304" pitchFamily="18" charset="0"/>
                <a:ea typeface="Symbol" pitchFamily="2" charset="2"/>
                <a:cs typeface="Symbol" pitchFamily="2" charset="2"/>
              </a:rPr>
              <a:t>PyMOL</a:t>
            </a:r>
            <a:r>
              <a:rPr lang="en-US" sz="1200" dirty="0">
                <a:effectLst/>
                <a:latin typeface="Times New Roman" panose="02020603050405020304" pitchFamily="18" charset="0"/>
                <a:ea typeface="Symbol" pitchFamily="2" charset="2"/>
                <a:cs typeface="Symbol" pitchFamily="2" charset="2"/>
              </a:rPr>
              <a:t>. You might start here:</a:t>
            </a:r>
            <a:endParaRPr lang="en-US" sz="1100" dirty="0">
              <a:effectLst/>
              <a:latin typeface="Garamond" panose="02020404030301010803" pitchFamily="18" charset="0"/>
              <a:ea typeface="Symbol" pitchFamily="2" charset="2"/>
              <a:cs typeface="Symbol" pitchFamily="2" charset="2"/>
            </a:endParaRPr>
          </a:p>
          <a:p>
            <a:pPr marL="742950" marR="0" lvl="1" indent="-285750" algn="l">
              <a:spcBef>
                <a:spcPts val="10"/>
              </a:spcBef>
              <a:spcAft>
                <a:spcPts val="0"/>
              </a:spcAft>
              <a:buSzPts val="1400"/>
              <a:buFont typeface="Symbol" pitchFamily="2" charset="2"/>
              <a:buChar char=""/>
              <a:tabLst>
                <a:tab pos="755650" algn="l"/>
                <a:tab pos="756920" algn="l"/>
              </a:tabLst>
            </a:pPr>
            <a:r>
              <a:rPr lang="en-US" sz="1200" spc="-10" dirty="0">
                <a:solidFill>
                  <a:srgbClr val="800080"/>
                </a:solidFill>
                <a:effectLst/>
                <a:latin typeface="Times New Roman" panose="02020603050405020304" pitchFamily="18" charset="0"/>
                <a:ea typeface="Symbol" pitchFamily="2" charset="2"/>
                <a:cs typeface="Symbol" pitchFamily="2" charset="2"/>
                <a:hlinkClick r:id="rId2"/>
              </a:rPr>
              <a:t>http://pymolwiki.org/images/7/77/PymolRef.pdf</a:t>
            </a:r>
            <a:endParaRPr lang="en-US" sz="1100" dirty="0">
              <a:effectLst/>
              <a:latin typeface="Garamond" panose="02020404030301010803" pitchFamily="18" charset="0"/>
              <a:ea typeface="Symbol" pitchFamily="2" charset="2"/>
              <a:cs typeface="Symbol" pitchFamily="2" charset="2"/>
            </a:endParaRPr>
          </a:p>
          <a:p>
            <a:pPr marL="742950" marR="0" lvl="1" indent="-285750" algn="l">
              <a:lnSpc>
                <a:spcPts val="1770"/>
              </a:lnSpc>
              <a:spcBef>
                <a:spcPts val="0"/>
              </a:spcBef>
              <a:spcAft>
                <a:spcPts val="0"/>
              </a:spcAft>
              <a:buSzPts val="1400"/>
              <a:buFont typeface="Symbol" pitchFamily="2" charset="2"/>
              <a:buChar char=""/>
              <a:tabLst>
                <a:tab pos="748665" algn="l"/>
                <a:tab pos="749300" algn="l"/>
              </a:tabLst>
            </a:pPr>
            <a:r>
              <a:rPr lang="en-US" sz="1200" dirty="0">
                <a:solidFill>
                  <a:srgbClr val="800080"/>
                </a:solidFill>
                <a:effectLst/>
                <a:latin typeface="Times New Roman" panose="02020603050405020304" pitchFamily="18" charset="0"/>
                <a:ea typeface="Symbol" pitchFamily="2" charset="2"/>
                <a:cs typeface="Symbol" pitchFamily="2" charset="2"/>
                <a:hlinkClick r:id="rId3"/>
              </a:rPr>
              <a:t>http://pymolwiki.org</a:t>
            </a:r>
            <a:r>
              <a:rPr lang="en-US" sz="1200" u="none" strike="noStrike" dirty="0">
                <a:effectLst/>
                <a:latin typeface="Times New Roman" panose="02020603050405020304" pitchFamily="18" charset="0"/>
                <a:ea typeface="Symbol" pitchFamily="2" charset="2"/>
                <a:cs typeface="Symbol" pitchFamily="2" charset="2"/>
                <a:hlinkClick r:id="rId3"/>
              </a:rPr>
              <a:t>,</a:t>
            </a:r>
            <a:r>
              <a:rPr lang="en-US" sz="1200" spc="-40" dirty="0">
                <a:effectLst/>
                <a:latin typeface="Times New Roman" panose="02020603050405020304" pitchFamily="18" charset="0"/>
                <a:ea typeface="Symbol" pitchFamily="2" charset="2"/>
                <a:cs typeface="Symbol" pitchFamily="2" charset="2"/>
              </a:rPr>
              <a:t> </a:t>
            </a:r>
            <a:r>
              <a:rPr lang="en-US" sz="1200" dirty="0">
                <a:effectLst/>
                <a:latin typeface="Times New Roman" panose="02020603050405020304" pitchFamily="18" charset="0"/>
                <a:ea typeface="Symbol" pitchFamily="2" charset="2"/>
                <a:cs typeface="Symbol" pitchFamily="2" charset="2"/>
              </a:rPr>
              <a:t>explore</a:t>
            </a:r>
            <a:r>
              <a:rPr lang="en-US" sz="1200" spc="-40" dirty="0">
                <a:effectLst/>
                <a:latin typeface="Times New Roman" panose="02020603050405020304" pitchFamily="18" charset="0"/>
                <a:ea typeface="Symbol" pitchFamily="2" charset="2"/>
                <a:cs typeface="Symbol" pitchFamily="2" charset="2"/>
              </a:rPr>
              <a:t> </a:t>
            </a:r>
            <a:r>
              <a:rPr lang="en-US" sz="1200" dirty="0">
                <a:effectLst/>
                <a:latin typeface="Times New Roman" panose="02020603050405020304" pitchFamily="18" charset="0"/>
                <a:ea typeface="Symbol" pitchFamily="2" charset="2"/>
                <a:cs typeface="Symbol" pitchFamily="2" charset="2"/>
              </a:rPr>
              <a:t>on</a:t>
            </a:r>
            <a:r>
              <a:rPr lang="en-US" sz="1200" spc="-35" dirty="0">
                <a:effectLst/>
                <a:latin typeface="Times New Roman" panose="02020603050405020304" pitchFamily="18" charset="0"/>
                <a:ea typeface="Symbol" pitchFamily="2" charset="2"/>
                <a:cs typeface="Symbol" pitchFamily="2" charset="2"/>
              </a:rPr>
              <a:t> </a:t>
            </a:r>
            <a:r>
              <a:rPr lang="en-US" sz="1200" dirty="0">
                <a:effectLst/>
                <a:latin typeface="Times New Roman" panose="02020603050405020304" pitchFamily="18" charset="0"/>
                <a:ea typeface="Symbol" pitchFamily="2" charset="2"/>
                <a:cs typeface="Symbol" pitchFamily="2" charset="2"/>
              </a:rPr>
              <a:t>your</a:t>
            </a:r>
            <a:r>
              <a:rPr lang="en-US" sz="1200" spc="-40" dirty="0">
                <a:effectLst/>
                <a:latin typeface="Times New Roman" panose="02020603050405020304" pitchFamily="18" charset="0"/>
                <a:ea typeface="Symbol" pitchFamily="2" charset="2"/>
                <a:cs typeface="Symbol" pitchFamily="2" charset="2"/>
              </a:rPr>
              <a:t> </a:t>
            </a:r>
            <a:r>
              <a:rPr lang="en-US" sz="1200" dirty="0">
                <a:effectLst/>
                <a:latin typeface="Times New Roman" panose="02020603050405020304" pitchFamily="18" charset="0"/>
                <a:ea typeface="Symbol" pitchFamily="2" charset="2"/>
                <a:cs typeface="Symbol" pitchFamily="2" charset="2"/>
              </a:rPr>
              <a:t>own,</a:t>
            </a:r>
            <a:r>
              <a:rPr lang="en-US" sz="1200" spc="-35" dirty="0">
                <a:effectLst/>
                <a:latin typeface="Times New Roman" panose="02020603050405020304" pitchFamily="18" charset="0"/>
                <a:ea typeface="Symbol" pitchFamily="2" charset="2"/>
                <a:cs typeface="Symbol" pitchFamily="2" charset="2"/>
              </a:rPr>
              <a:t> </a:t>
            </a:r>
            <a:r>
              <a:rPr lang="en-US" sz="1200" dirty="0">
                <a:effectLst/>
                <a:latin typeface="Times New Roman" panose="02020603050405020304" pitchFamily="18" charset="0"/>
                <a:ea typeface="Symbol" pitchFamily="2" charset="2"/>
                <a:cs typeface="Symbol" pitchFamily="2" charset="2"/>
              </a:rPr>
              <a:t>for</a:t>
            </a:r>
            <a:r>
              <a:rPr lang="en-US" sz="1200" spc="-40" dirty="0">
                <a:effectLst/>
                <a:latin typeface="Times New Roman" panose="02020603050405020304" pitchFamily="18" charset="0"/>
                <a:ea typeface="Symbol" pitchFamily="2" charset="2"/>
                <a:cs typeface="Symbol" pitchFamily="2" charset="2"/>
              </a:rPr>
              <a:t> </a:t>
            </a:r>
            <a:r>
              <a:rPr lang="en-US" sz="1200" spc="-10" dirty="0">
                <a:effectLst/>
                <a:latin typeface="Times New Roman" panose="02020603050405020304" pitchFamily="18" charset="0"/>
                <a:ea typeface="Symbol" pitchFamily="2" charset="2"/>
                <a:cs typeface="Symbol" pitchFamily="2" charset="2"/>
              </a:rPr>
              <a:t>example</a:t>
            </a:r>
            <a:endParaRPr lang="en-US" sz="1100" dirty="0">
              <a:effectLst/>
              <a:latin typeface="Garamond" panose="02020404030301010803" pitchFamily="18" charset="0"/>
              <a:ea typeface="Symbol" pitchFamily="2" charset="2"/>
              <a:cs typeface="Symbol" pitchFamily="2" charset="2"/>
            </a:endParaRPr>
          </a:p>
          <a:p>
            <a:pPr marL="1143000" marR="0" lvl="2" indent="-228600" algn="l">
              <a:lnSpc>
                <a:spcPts val="1600"/>
              </a:lnSpc>
              <a:spcBef>
                <a:spcPts val="0"/>
              </a:spcBef>
              <a:spcAft>
                <a:spcPts val="0"/>
              </a:spcAft>
              <a:buSzPts val="1400"/>
              <a:buFont typeface="Courier New" panose="02070309020205020404" pitchFamily="49" charset="0"/>
              <a:buChar char="o"/>
              <a:tabLst>
                <a:tab pos="985520" algn="l"/>
              </a:tabLst>
            </a:pPr>
            <a:r>
              <a:rPr lang="en-US" sz="1200" dirty="0">
                <a:effectLst/>
                <a:latin typeface="Times New Roman" panose="02020603050405020304" pitchFamily="18" charset="0"/>
                <a:ea typeface="Courier New" panose="02070309020205020404" pitchFamily="49" charset="0"/>
                <a:cs typeface="Garamond" panose="02020404030301010803" pitchFamily="18" charset="0"/>
              </a:rPr>
              <a:t>Look</a:t>
            </a:r>
            <a:r>
              <a:rPr lang="en-US" sz="1200" spc="-2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at</a:t>
            </a:r>
            <a:r>
              <a:rPr lang="en-US" sz="1200" spc="-2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the</a:t>
            </a:r>
            <a:r>
              <a:rPr lang="en-US" sz="1200" spc="-2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spc="-10" dirty="0">
                <a:effectLst/>
                <a:latin typeface="Times New Roman" panose="02020603050405020304" pitchFamily="18" charset="0"/>
                <a:ea typeface="Courier New" panose="02070309020205020404" pitchFamily="49" charset="0"/>
                <a:cs typeface="Garamond" panose="02020404030301010803" pitchFamily="18" charset="0"/>
              </a:rPr>
              <a:t>tutorials</a:t>
            </a:r>
            <a:endParaRPr lang="en-US" sz="1100" dirty="0">
              <a:effectLst/>
              <a:latin typeface="Garamond" panose="02020404030301010803" pitchFamily="18" charset="0"/>
              <a:ea typeface="Courier New" panose="02070309020205020404" pitchFamily="49" charset="0"/>
              <a:cs typeface="Garamond" panose="02020404030301010803" pitchFamily="18" charset="0"/>
            </a:endParaRPr>
          </a:p>
          <a:p>
            <a:pPr marL="1143000" marR="2037080" lvl="2" indent="-228600" algn="l">
              <a:lnSpc>
                <a:spcPct val="96000"/>
              </a:lnSpc>
              <a:spcBef>
                <a:spcPts val="15"/>
              </a:spcBef>
              <a:spcAft>
                <a:spcPts val="0"/>
              </a:spcAft>
              <a:buSzPts val="1400"/>
              <a:buFont typeface="Courier New" panose="02070309020205020404" pitchFamily="49" charset="0"/>
              <a:buChar char="o"/>
              <a:tabLst>
                <a:tab pos="985520" algn="l"/>
              </a:tabLst>
            </a:pPr>
            <a:r>
              <a:rPr lang="en-US" sz="1200" dirty="0">
                <a:effectLst/>
                <a:latin typeface="Times New Roman" panose="02020603050405020304" pitchFamily="18" charset="0"/>
                <a:ea typeface="Courier New" panose="02070309020205020404" pitchFamily="49" charset="0"/>
                <a:cs typeface="Garamond" panose="02020404030301010803" pitchFamily="18" charset="0"/>
              </a:rPr>
              <a:t>Learn selections properly: </a:t>
            </a:r>
            <a:r>
              <a:rPr lang="en-US" sz="1200" spc="-10" dirty="0">
                <a:solidFill>
                  <a:srgbClr val="800080"/>
                </a:solidFill>
                <a:effectLst/>
                <a:latin typeface="Times New Roman" panose="02020603050405020304" pitchFamily="18" charset="0"/>
                <a:ea typeface="Courier New" panose="02070309020205020404" pitchFamily="49" charset="0"/>
                <a:cs typeface="Garamond" panose="02020404030301010803" pitchFamily="18" charset="0"/>
                <a:hlinkClick r:id="rId4"/>
              </a:rPr>
              <a:t>http://pymolwiki.org/index.php/Selection_Algebra</a:t>
            </a:r>
            <a:endParaRPr lang="en-US" sz="1100" dirty="0">
              <a:effectLst/>
              <a:latin typeface="Garamond" panose="02020404030301010803" pitchFamily="18" charset="0"/>
              <a:ea typeface="Courier New" panose="02070309020205020404" pitchFamily="49" charset="0"/>
              <a:cs typeface="Garamond" panose="02020404030301010803" pitchFamily="18" charset="0"/>
            </a:endParaRPr>
          </a:p>
          <a:p>
            <a:pPr marL="1143000" marR="78105" lvl="2" indent="-228600" algn="l">
              <a:lnSpc>
                <a:spcPct val="96000"/>
              </a:lnSpc>
              <a:spcBef>
                <a:spcPts val="35"/>
              </a:spcBef>
              <a:spcAft>
                <a:spcPts val="0"/>
              </a:spcAft>
              <a:buSzPts val="1400"/>
              <a:buFont typeface="Courier New" panose="02070309020205020404" pitchFamily="49" charset="0"/>
              <a:buChar char="o"/>
              <a:tabLst>
                <a:tab pos="985520" algn="l"/>
              </a:tabLst>
            </a:pPr>
            <a:r>
              <a:rPr lang="en-US" sz="1200" dirty="0">
                <a:effectLst/>
                <a:latin typeface="Times New Roman" panose="02020603050405020304" pitchFamily="18" charset="0"/>
                <a:ea typeface="Courier New" panose="02070309020205020404" pitchFamily="49" charset="0"/>
                <a:cs typeface="Garamond" panose="02020404030301010803" pitchFamily="18" charset="0"/>
              </a:rPr>
              <a:t>Check</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out</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the</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various</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plugins</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or</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the</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“gallery”</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and</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learn</a:t>
            </a:r>
            <a:r>
              <a:rPr lang="en-US" sz="1200" spc="19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how</a:t>
            </a:r>
            <a:r>
              <a:rPr lang="en-US" sz="1200" spc="19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to</a:t>
            </a:r>
            <a:r>
              <a:rPr lang="en-US" sz="1200" spc="19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make</a:t>
            </a:r>
            <a:r>
              <a:rPr lang="en-US" sz="1200" spc="19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the various illustrations (</a:t>
            </a:r>
            <a:r>
              <a:rPr lang="en-US" sz="1200" dirty="0">
                <a:solidFill>
                  <a:srgbClr val="800080"/>
                </a:solidFill>
                <a:effectLst/>
                <a:latin typeface="Times New Roman" panose="02020603050405020304" pitchFamily="18" charset="0"/>
                <a:ea typeface="Courier New" panose="02070309020205020404" pitchFamily="49" charset="0"/>
                <a:cs typeface="Garamond" panose="02020404030301010803" pitchFamily="18" charset="0"/>
                <a:hlinkClick r:id="rId5"/>
              </a:rPr>
              <a:t>http://pymolwiki.org/index.php/Gallery</a:t>
            </a:r>
            <a:r>
              <a:rPr lang="en-US" sz="1200" u="none" strike="noStrike" dirty="0">
                <a:effectLst/>
                <a:latin typeface="Times New Roman" panose="02020603050405020304" pitchFamily="18" charset="0"/>
                <a:ea typeface="Courier New" panose="02070309020205020404" pitchFamily="49" charset="0"/>
                <a:cs typeface="Garamond" panose="02020404030301010803" pitchFamily="18" charset="0"/>
                <a:hlinkClick r:id="rId5"/>
              </a:rPr>
              <a:t>)</a:t>
            </a:r>
            <a:endParaRPr lang="en-US" sz="1100" dirty="0">
              <a:effectLst/>
              <a:latin typeface="Garamond" panose="02020404030301010803" pitchFamily="18" charset="0"/>
              <a:ea typeface="Courier New" panose="02070309020205020404" pitchFamily="49" charset="0"/>
              <a:cs typeface="Garamond" panose="02020404030301010803" pitchFamily="18" charset="0"/>
            </a:endParaRPr>
          </a:p>
          <a:p>
            <a:pPr marL="1143000" marR="0" lvl="2" indent="-228600" algn="l">
              <a:lnSpc>
                <a:spcPts val="1605"/>
              </a:lnSpc>
              <a:spcBef>
                <a:spcPts val="0"/>
              </a:spcBef>
              <a:spcAft>
                <a:spcPts val="0"/>
              </a:spcAft>
              <a:buSzPts val="1400"/>
              <a:buFont typeface="Courier New" panose="02070309020205020404" pitchFamily="49" charset="0"/>
              <a:buChar char="o"/>
              <a:tabLst>
                <a:tab pos="985520" algn="l"/>
              </a:tabLst>
            </a:pPr>
            <a:r>
              <a:rPr lang="en-US" sz="1200" dirty="0">
                <a:effectLst/>
                <a:latin typeface="Times New Roman" panose="02020603050405020304" pitchFamily="18" charset="0"/>
                <a:ea typeface="Courier New" panose="02070309020205020404" pitchFamily="49" charset="0"/>
                <a:cs typeface="Garamond" panose="02020404030301010803" pitchFamily="18" charset="0"/>
              </a:rPr>
              <a:t>Make</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a</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nice</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illustration</a:t>
            </a:r>
            <a:r>
              <a:rPr lang="en-US" sz="1200" spc="-2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of</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your</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err="1">
                <a:effectLst/>
                <a:latin typeface="Times New Roman" panose="02020603050405020304" pitchFamily="18" charset="0"/>
                <a:ea typeface="Courier New" panose="02070309020205020404" pitchFamily="49" charset="0"/>
                <a:cs typeface="Garamond" panose="02020404030301010803" pitchFamily="18" charset="0"/>
              </a:rPr>
              <a:t>favourite</a:t>
            </a:r>
            <a:r>
              <a:rPr lang="en-US" sz="1200" spc="-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structure</a:t>
            </a:r>
            <a:r>
              <a:rPr lang="en-US" sz="1200" spc="-2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from</a:t>
            </a:r>
            <a:r>
              <a:rPr lang="en-US" sz="1200" spc="-25"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dirty="0">
                <a:effectLst/>
                <a:latin typeface="Times New Roman" panose="02020603050405020304" pitchFamily="18" charset="0"/>
                <a:ea typeface="Courier New" panose="02070309020205020404" pitchFamily="49" charset="0"/>
                <a:cs typeface="Garamond" panose="02020404030301010803" pitchFamily="18" charset="0"/>
              </a:rPr>
              <a:t>the</a:t>
            </a:r>
            <a:r>
              <a:rPr lang="en-US" sz="1200" spc="-30" dirty="0">
                <a:effectLst/>
                <a:latin typeface="Times New Roman" panose="02020603050405020304" pitchFamily="18" charset="0"/>
                <a:ea typeface="Courier New" panose="02070309020205020404" pitchFamily="49" charset="0"/>
                <a:cs typeface="Garamond" panose="02020404030301010803" pitchFamily="18" charset="0"/>
              </a:rPr>
              <a:t> </a:t>
            </a:r>
            <a:r>
              <a:rPr lang="en-US" sz="1200" spc="-20" dirty="0">
                <a:effectLst/>
                <a:latin typeface="Times New Roman" panose="02020603050405020304" pitchFamily="18" charset="0"/>
                <a:ea typeface="Courier New" panose="02070309020205020404" pitchFamily="49" charset="0"/>
                <a:cs typeface="Garamond" panose="02020404030301010803" pitchFamily="18" charset="0"/>
              </a:rPr>
              <a:t>PDB?</a:t>
            </a:r>
            <a:endParaRPr lang="en-US" sz="1100" dirty="0">
              <a:effectLst/>
              <a:latin typeface="Garamond" panose="02020404030301010803" pitchFamily="18" charset="0"/>
              <a:ea typeface="Courier New" panose="02070309020205020404" pitchFamily="49" charset="0"/>
              <a:cs typeface="Garamond" panose="02020404030301010803" pitchFamily="18" charset="0"/>
            </a:endParaRPr>
          </a:p>
          <a:p>
            <a:pPr marL="1143000" marR="1578610" lvl="2" indent="-228600" algn="l">
              <a:lnSpc>
                <a:spcPct val="96000"/>
              </a:lnSpc>
              <a:spcBef>
                <a:spcPts val="15"/>
              </a:spcBef>
              <a:spcAft>
                <a:spcPts val="0"/>
              </a:spcAft>
              <a:buSzPts val="1400"/>
              <a:buFont typeface="Courier New" panose="02070309020205020404" pitchFamily="49" charset="0"/>
              <a:buChar char="o"/>
              <a:tabLst>
                <a:tab pos="985520" algn="l"/>
              </a:tabLst>
            </a:pPr>
            <a:r>
              <a:rPr lang="en-US" sz="1200" dirty="0">
                <a:effectLst/>
                <a:latin typeface="Times New Roman" panose="02020603050405020304" pitchFamily="18" charset="0"/>
                <a:ea typeface="Courier New" panose="02070309020205020404" pitchFamily="49" charset="0"/>
                <a:cs typeface="Garamond" panose="02020404030301010803" pitchFamily="18" charset="0"/>
              </a:rPr>
              <a:t>Learn how to make this picture: </a:t>
            </a:r>
            <a:r>
              <a:rPr lang="en-US" sz="1200" u="sng" spc="-10" dirty="0">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http://</a:t>
            </a:r>
            <a:r>
              <a:rPr lang="en-US" sz="1200" u="sng" spc="-10" dirty="0" err="1">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pymolwiki.org</a:t>
            </a:r>
            <a:r>
              <a:rPr lang="en-US" sz="1200" u="sng" spc="-10" dirty="0">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a:t>
            </a:r>
            <a:r>
              <a:rPr lang="en-US" sz="1200" u="sng" spc="-10" dirty="0" err="1">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index.php</a:t>
            </a:r>
            <a:r>
              <a:rPr lang="en-US" sz="1200" u="sng" spc="-10" dirty="0">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a:t>
            </a:r>
            <a:r>
              <a:rPr lang="en-US" sz="1200" u="sng" spc="-10" dirty="0" err="1">
                <a:solidFill>
                  <a:srgbClr val="800080"/>
                </a:solidFill>
                <a:effectLst/>
                <a:uFill>
                  <a:solidFill>
                    <a:srgbClr val="800080"/>
                  </a:solidFill>
                </a:uFill>
                <a:latin typeface="Times New Roman" panose="02020603050405020304" pitchFamily="18" charset="0"/>
                <a:ea typeface="Courier New" panose="02070309020205020404" pitchFamily="49" charset="0"/>
                <a:cs typeface="Garamond" panose="02020404030301010803" pitchFamily="18" charset="0"/>
              </a:rPr>
              <a:t>File:QuteMolLike.png</a:t>
            </a:r>
            <a:endParaRPr lang="en-US" sz="1100" dirty="0">
              <a:effectLst/>
              <a:latin typeface="Garamond" panose="02020404030301010803" pitchFamily="18" charset="0"/>
              <a:ea typeface="Courier New" panose="02070309020205020404" pitchFamily="49" charset="0"/>
              <a:cs typeface="Garamond" panose="02020404030301010803" pitchFamily="18" charset="0"/>
            </a:endParaRPr>
          </a:p>
          <a:p>
            <a:pPr marL="742950" marR="0" lvl="1" indent="-285750" algn="l">
              <a:spcBef>
                <a:spcPts val="15"/>
              </a:spcBef>
              <a:spcAft>
                <a:spcPts val="0"/>
              </a:spcAft>
              <a:buSzPts val="1400"/>
              <a:buFont typeface="Symbol" pitchFamily="2" charset="2"/>
              <a:buChar char=""/>
              <a:tabLst>
                <a:tab pos="756285" algn="l"/>
                <a:tab pos="756920" algn="l"/>
              </a:tabLst>
            </a:pPr>
            <a:r>
              <a:rPr lang="en-US" sz="1200" spc="-10" dirty="0">
                <a:solidFill>
                  <a:srgbClr val="800080"/>
                </a:solidFill>
                <a:effectLst/>
                <a:latin typeface="Times New Roman" panose="02020603050405020304" pitchFamily="18" charset="0"/>
                <a:ea typeface="Symbol" pitchFamily="2" charset="2"/>
                <a:cs typeface="Symbol" pitchFamily="2" charset="2"/>
                <a:hlinkClick r:id="rId6"/>
              </a:rPr>
              <a:t>http://www.pymol.org</a:t>
            </a:r>
            <a:endParaRPr lang="en-US" sz="1100" dirty="0">
              <a:effectLst/>
              <a:latin typeface="Garamond" panose="02020404030301010803" pitchFamily="18" charset="0"/>
              <a:ea typeface="Symbol" pitchFamily="2" charset="2"/>
              <a:cs typeface="Symbol" pitchFamily="2" charset="2"/>
            </a:endParaRPr>
          </a:p>
          <a:p>
            <a:endParaRPr lang="en-US" dirty="0"/>
          </a:p>
        </p:txBody>
      </p:sp>
    </p:spTree>
    <p:extLst>
      <p:ext uri="{BB962C8B-B14F-4D97-AF65-F5344CB8AC3E}">
        <p14:creationId xmlns:p14="http://schemas.microsoft.com/office/powerpoint/2010/main" val="3700870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AC45-E3DD-55DF-B53E-3104033F4343}"/>
              </a:ext>
            </a:extLst>
          </p:cNvPr>
          <p:cNvSpPr>
            <a:spLocks noGrp="1"/>
          </p:cNvSpPr>
          <p:nvPr>
            <p:ph type="title"/>
          </p:nvPr>
        </p:nvSpPr>
        <p:spPr/>
        <p:txBody>
          <a:bodyPr/>
          <a:lstStyle/>
          <a:p>
            <a:r>
              <a:rPr lang="en-US" dirty="0" err="1"/>
              <a:t>Pymol</a:t>
            </a:r>
            <a:r>
              <a:rPr lang="en-US" dirty="0"/>
              <a:t> Interface:</a:t>
            </a:r>
          </a:p>
        </p:txBody>
      </p:sp>
      <p:grpSp>
        <p:nvGrpSpPr>
          <p:cNvPr id="4" name="Group 1">
            <a:extLst>
              <a:ext uri="{FF2B5EF4-FFF2-40B4-BE49-F238E27FC236}">
                <a16:creationId xmlns:a16="http://schemas.microsoft.com/office/drawing/2014/main" id="{CE4F9098-0A85-A7C1-04F3-AC68CB64411E}"/>
              </a:ext>
            </a:extLst>
          </p:cNvPr>
          <p:cNvGrpSpPr/>
          <p:nvPr/>
        </p:nvGrpSpPr>
        <p:grpSpPr>
          <a:xfrm>
            <a:off x="1252487" y="1333488"/>
            <a:ext cx="7128188" cy="4084889"/>
            <a:chOff x="4258080" y="1942200"/>
            <a:chExt cx="6257520" cy="3727800"/>
          </a:xfrm>
        </p:grpSpPr>
        <p:pic>
          <p:nvPicPr>
            <p:cNvPr id="5" name="Picture 8" descr="Screen Shot 2018-02-13 at 10.36.47 AM.png">
              <a:extLst>
                <a:ext uri="{FF2B5EF4-FFF2-40B4-BE49-F238E27FC236}">
                  <a16:creationId xmlns:a16="http://schemas.microsoft.com/office/drawing/2014/main" id="{42D4E848-3B26-5771-B7C6-3583B0739907}"/>
                </a:ext>
              </a:extLst>
            </p:cNvPr>
            <p:cNvPicPr/>
            <p:nvPr/>
          </p:nvPicPr>
          <p:blipFill>
            <a:blip r:embed="rId2"/>
            <a:stretch/>
          </p:blipFill>
          <p:spPr>
            <a:xfrm>
              <a:off x="4258080" y="1942200"/>
              <a:ext cx="4460760" cy="3392640"/>
            </a:xfrm>
            <a:prstGeom prst="rect">
              <a:avLst/>
            </a:prstGeom>
            <a:ln w="0">
              <a:noFill/>
            </a:ln>
          </p:spPr>
        </p:pic>
        <p:sp>
          <p:nvSpPr>
            <p:cNvPr id="6" name="Rectangle 1">
              <a:extLst>
                <a:ext uri="{FF2B5EF4-FFF2-40B4-BE49-F238E27FC236}">
                  <a16:creationId xmlns:a16="http://schemas.microsoft.com/office/drawing/2014/main" id="{4E3D8334-96B3-DAB1-B43C-698F0B0BCA60}"/>
                </a:ext>
              </a:extLst>
            </p:cNvPr>
            <p:cNvSpPr/>
            <p:nvPr/>
          </p:nvSpPr>
          <p:spPr>
            <a:xfrm>
              <a:off x="4307040" y="5155920"/>
              <a:ext cx="3009240" cy="141120"/>
            </a:xfrm>
            <a:prstGeom prst="rect">
              <a:avLst/>
            </a:prstGeom>
            <a:noFill/>
            <a:ln w="47520">
              <a:solidFill>
                <a:srgbClr val="FFFFFF"/>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7" name="Rectangle 3">
              <a:extLst>
                <a:ext uri="{FF2B5EF4-FFF2-40B4-BE49-F238E27FC236}">
                  <a16:creationId xmlns:a16="http://schemas.microsoft.com/office/drawing/2014/main" id="{79F82049-8D06-C1AE-E0FE-5B38C649CF69}"/>
                </a:ext>
              </a:extLst>
            </p:cNvPr>
            <p:cNvSpPr/>
            <p:nvPr/>
          </p:nvSpPr>
          <p:spPr>
            <a:xfrm>
              <a:off x="7316280" y="5159520"/>
              <a:ext cx="1402560" cy="137520"/>
            </a:xfrm>
            <a:prstGeom prst="rect">
              <a:avLst/>
            </a:prstGeom>
            <a:noFill/>
            <a:ln w="47520">
              <a:solidFill>
                <a:srgbClr val="008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8" name="Rectangle 4">
              <a:extLst>
                <a:ext uri="{FF2B5EF4-FFF2-40B4-BE49-F238E27FC236}">
                  <a16:creationId xmlns:a16="http://schemas.microsoft.com/office/drawing/2014/main" id="{BA4A7A55-3983-EE74-231A-D3676E15699F}"/>
                </a:ext>
              </a:extLst>
            </p:cNvPr>
            <p:cNvSpPr/>
            <p:nvPr/>
          </p:nvSpPr>
          <p:spPr>
            <a:xfrm>
              <a:off x="7336440" y="3223080"/>
              <a:ext cx="1318680" cy="1203840"/>
            </a:xfrm>
            <a:prstGeom prst="rect">
              <a:avLst/>
            </a:prstGeom>
            <a:noFill/>
            <a:ln w="47520">
              <a:solidFill>
                <a:srgbClr val="000000"/>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9" name="TextBox 13">
              <a:extLst>
                <a:ext uri="{FF2B5EF4-FFF2-40B4-BE49-F238E27FC236}">
                  <a16:creationId xmlns:a16="http://schemas.microsoft.com/office/drawing/2014/main" id="{2D07E363-C37A-B951-0CBD-9D99398BF4E7}"/>
                </a:ext>
              </a:extLst>
            </p:cNvPr>
            <p:cNvSpPr/>
            <p:nvPr/>
          </p:nvSpPr>
          <p:spPr>
            <a:xfrm>
              <a:off x="5222880" y="3973320"/>
              <a:ext cx="1242000" cy="299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rmAutofit/>
            </a:bodyPr>
            <a:lstStyle/>
            <a:p>
              <a:pPr defTabSz="914400">
                <a:lnSpc>
                  <a:spcPct val="90000"/>
                </a:lnSpc>
                <a:spcAft>
                  <a:spcPts val="601"/>
                </a:spcAft>
              </a:pPr>
              <a:r>
                <a:rPr lang="en-US" sz="1300" b="1" strike="noStrike" spc="-1">
                  <a:solidFill>
                    <a:srgbClr val="FF0000"/>
                  </a:solidFill>
                  <a:latin typeface="Times New Roman"/>
                </a:rPr>
                <a:t>Display Area</a:t>
              </a:r>
              <a:endParaRPr lang="en-US" sz="1300" b="0" strike="noStrike" spc="-1">
                <a:solidFill>
                  <a:srgbClr val="000000"/>
                </a:solidFill>
                <a:latin typeface="Arial"/>
              </a:endParaRPr>
            </a:p>
          </p:txBody>
        </p:sp>
        <p:sp>
          <p:nvSpPr>
            <p:cNvPr id="10" name="TextBox 15">
              <a:extLst>
                <a:ext uri="{FF2B5EF4-FFF2-40B4-BE49-F238E27FC236}">
                  <a16:creationId xmlns:a16="http://schemas.microsoft.com/office/drawing/2014/main" id="{D428FB32-2094-1D9C-4F2F-B30AE2F67E06}"/>
                </a:ext>
              </a:extLst>
            </p:cNvPr>
            <p:cNvSpPr/>
            <p:nvPr/>
          </p:nvSpPr>
          <p:spPr>
            <a:xfrm>
              <a:off x="7394400" y="3349440"/>
              <a:ext cx="1134000" cy="76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1300" b="1" strike="noStrike" spc="-1">
                  <a:solidFill>
                    <a:schemeClr val="lt1"/>
                  </a:solidFill>
                  <a:latin typeface="Times New Roman"/>
                </a:rPr>
                <a:t>Object Menu</a:t>
              </a:r>
              <a:endParaRPr lang="en-US" sz="1300" b="0" strike="noStrike" spc="-1">
                <a:solidFill>
                  <a:srgbClr val="000000"/>
                </a:solidFill>
                <a:latin typeface="Arial"/>
              </a:endParaRPr>
            </a:p>
            <a:p>
              <a:pPr defTabSz="914400">
                <a:lnSpc>
                  <a:spcPct val="90000"/>
                </a:lnSpc>
                <a:spcAft>
                  <a:spcPts val="601"/>
                </a:spcAft>
              </a:pPr>
              <a:r>
                <a:rPr lang="en-US" sz="1300" b="1" strike="noStrike" spc="-1">
                  <a:solidFill>
                    <a:schemeClr val="lt1"/>
                  </a:solidFill>
                  <a:latin typeface="Times New Roman"/>
                </a:rPr>
                <a:t>Panel</a:t>
              </a:r>
              <a:endParaRPr lang="en-US" sz="1300" b="0" strike="noStrike" spc="-1">
                <a:solidFill>
                  <a:srgbClr val="000000"/>
                </a:solidFill>
                <a:latin typeface="Arial"/>
              </a:endParaRPr>
            </a:p>
          </p:txBody>
        </p:sp>
        <p:sp>
          <p:nvSpPr>
            <p:cNvPr id="11" name="TextBox 16">
              <a:extLst>
                <a:ext uri="{FF2B5EF4-FFF2-40B4-BE49-F238E27FC236}">
                  <a16:creationId xmlns:a16="http://schemas.microsoft.com/office/drawing/2014/main" id="{CABE68AB-735B-AAF7-8676-7124A837A638}"/>
                </a:ext>
              </a:extLst>
            </p:cNvPr>
            <p:cNvSpPr/>
            <p:nvPr/>
          </p:nvSpPr>
          <p:spPr>
            <a:xfrm>
              <a:off x="8726760" y="4427280"/>
              <a:ext cx="1125360" cy="53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1600" b="1" strike="noStrike" spc="-1">
                  <a:solidFill>
                    <a:schemeClr val="dk2">
                      <a:lumMod val="60000"/>
                      <a:lumOff val="40000"/>
                    </a:schemeClr>
                  </a:solidFill>
                  <a:latin typeface="Times New Roman"/>
                </a:rPr>
                <a:t>Mouse controls</a:t>
              </a:r>
              <a:endParaRPr lang="en-US" sz="1600" b="0" strike="noStrike" spc="-1">
                <a:solidFill>
                  <a:srgbClr val="000000"/>
                </a:solidFill>
                <a:latin typeface="Arial"/>
              </a:endParaRPr>
            </a:p>
          </p:txBody>
        </p:sp>
        <p:sp>
          <p:nvSpPr>
            <p:cNvPr id="12" name="TextBox 17">
              <a:extLst>
                <a:ext uri="{FF2B5EF4-FFF2-40B4-BE49-F238E27FC236}">
                  <a16:creationId xmlns:a16="http://schemas.microsoft.com/office/drawing/2014/main" id="{64133322-2635-174B-FCE4-5F4EDF10FA5D}"/>
                </a:ext>
              </a:extLst>
            </p:cNvPr>
            <p:cNvSpPr/>
            <p:nvPr/>
          </p:nvSpPr>
          <p:spPr>
            <a:xfrm>
              <a:off x="7316280" y="5330520"/>
              <a:ext cx="1661760" cy="29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1300" b="1" strike="noStrike" spc="-1">
                  <a:solidFill>
                    <a:srgbClr val="008000"/>
                  </a:solidFill>
                  <a:latin typeface="Times New Roman"/>
                </a:rPr>
                <a:t>Movie controls</a:t>
              </a:r>
              <a:endParaRPr lang="en-US" sz="1300" b="0" strike="noStrike" spc="-1">
                <a:solidFill>
                  <a:srgbClr val="000000"/>
                </a:solidFill>
                <a:latin typeface="Arial"/>
              </a:endParaRPr>
            </a:p>
          </p:txBody>
        </p:sp>
        <p:sp>
          <p:nvSpPr>
            <p:cNvPr id="13" name="TextBox 18">
              <a:extLst>
                <a:ext uri="{FF2B5EF4-FFF2-40B4-BE49-F238E27FC236}">
                  <a16:creationId xmlns:a16="http://schemas.microsoft.com/office/drawing/2014/main" id="{AB050DA5-C6B3-2E81-1D65-2D94957C3D78}"/>
                </a:ext>
              </a:extLst>
            </p:cNvPr>
            <p:cNvSpPr/>
            <p:nvPr/>
          </p:nvSpPr>
          <p:spPr>
            <a:xfrm>
              <a:off x="4750200" y="5370120"/>
              <a:ext cx="1798200" cy="29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1300" b="1" strike="noStrike" spc="-1">
                  <a:solidFill>
                    <a:schemeClr val="dk1">
                      <a:lumMod val="50000"/>
                      <a:lumOff val="50000"/>
                    </a:schemeClr>
                  </a:solidFill>
                  <a:latin typeface="Times New Roman"/>
                </a:rPr>
                <a:t>Command Line</a:t>
              </a:r>
              <a:endParaRPr lang="en-US" sz="1300" b="0" strike="noStrike" spc="-1">
                <a:solidFill>
                  <a:srgbClr val="000000"/>
                </a:solidFill>
                <a:latin typeface="Arial"/>
              </a:endParaRPr>
            </a:p>
          </p:txBody>
        </p:sp>
        <p:sp>
          <p:nvSpPr>
            <p:cNvPr id="14" name="Rectangle 9">
              <a:extLst>
                <a:ext uri="{FF2B5EF4-FFF2-40B4-BE49-F238E27FC236}">
                  <a16:creationId xmlns:a16="http://schemas.microsoft.com/office/drawing/2014/main" id="{48536ABA-1E23-95C8-37D3-7DC1E157B12C}"/>
                </a:ext>
              </a:extLst>
            </p:cNvPr>
            <p:cNvSpPr/>
            <p:nvPr/>
          </p:nvSpPr>
          <p:spPr>
            <a:xfrm>
              <a:off x="4687200" y="2788200"/>
              <a:ext cx="4021560" cy="141120"/>
            </a:xfrm>
            <a:prstGeom prst="rect">
              <a:avLst/>
            </a:prstGeom>
            <a:noFill/>
            <a:ln w="47520">
              <a:solidFill>
                <a:srgbClr val="FFFFFF"/>
              </a:solidFill>
              <a:miter/>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US" sz="1800" b="0" strike="noStrike" spc="-1">
                <a:solidFill>
                  <a:schemeClr val="lt1"/>
                </a:solidFill>
                <a:latin typeface="Calibri"/>
              </a:endParaRPr>
            </a:p>
          </p:txBody>
        </p:sp>
        <p:sp>
          <p:nvSpPr>
            <p:cNvPr id="15" name="TextBox 19">
              <a:extLst>
                <a:ext uri="{FF2B5EF4-FFF2-40B4-BE49-F238E27FC236}">
                  <a16:creationId xmlns:a16="http://schemas.microsoft.com/office/drawing/2014/main" id="{30A108AA-A057-63C8-7A22-7439FC796B2C}"/>
                </a:ext>
              </a:extLst>
            </p:cNvPr>
            <p:cNvSpPr/>
            <p:nvPr/>
          </p:nvSpPr>
          <p:spPr>
            <a:xfrm>
              <a:off x="8717400" y="2693520"/>
              <a:ext cx="1798200" cy="29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1300" b="1" strike="noStrike" spc="-1">
                  <a:solidFill>
                    <a:schemeClr val="dk1">
                      <a:lumMod val="50000"/>
                      <a:lumOff val="50000"/>
                    </a:schemeClr>
                  </a:solidFill>
                  <a:latin typeface="Times New Roman"/>
                </a:rPr>
                <a:t>Command Line</a:t>
              </a:r>
              <a:endParaRPr lang="en-US" sz="1300" b="0" strike="noStrike" spc="-1">
                <a:solidFill>
                  <a:srgbClr val="000000"/>
                </a:solidFill>
                <a:latin typeface="Arial"/>
              </a:endParaRPr>
            </a:p>
          </p:txBody>
        </p:sp>
      </p:grpSp>
    </p:spTree>
    <p:extLst>
      <p:ext uri="{BB962C8B-B14F-4D97-AF65-F5344CB8AC3E}">
        <p14:creationId xmlns:p14="http://schemas.microsoft.com/office/powerpoint/2010/main" val="64354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C4ED-FD0F-3B74-1352-C24CD18680EF}"/>
              </a:ext>
            </a:extLst>
          </p:cNvPr>
          <p:cNvSpPr>
            <a:spLocks noGrp="1"/>
          </p:cNvSpPr>
          <p:nvPr>
            <p:ph type="title"/>
          </p:nvPr>
        </p:nvSpPr>
        <p:spPr>
          <a:xfrm>
            <a:off x="470004" y="213967"/>
            <a:ext cx="8693640" cy="1095480"/>
          </a:xfrm>
        </p:spPr>
        <p:txBody>
          <a:bodyPr/>
          <a:lstStyle/>
          <a:p>
            <a:r>
              <a:rPr lang="en-US" sz="4400" b="0" strike="noStrike" spc="-1" dirty="0">
                <a:solidFill>
                  <a:schemeClr val="dk1"/>
                </a:solidFill>
                <a:latin typeface="Calibri Light"/>
              </a:rPr>
              <a:t>Selection Interface:</a:t>
            </a:r>
            <a:endParaRPr lang="en-US" dirty="0"/>
          </a:p>
        </p:txBody>
      </p:sp>
      <p:pic>
        <p:nvPicPr>
          <p:cNvPr id="4" name="Picture 11">
            <a:extLst>
              <a:ext uri="{FF2B5EF4-FFF2-40B4-BE49-F238E27FC236}">
                <a16:creationId xmlns:a16="http://schemas.microsoft.com/office/drawing/2014/main" id="{E5DA1F43-E23A-EA4B-04AD-CA152097036B}"/>
              </a:ext>
            </a:extLst>
          </p:cNvPr>
          <p:cNvPicPr/>
          <p:nvPr/>
        </p:nvPicPr>
        <p:blipFill>
          <a:blip r:embed="rId2"/>
          <a:stretch/>
        </p:blipFill>
        <p:spPr>
          <a:xfrm>
            <a:off x="7521425" y="1200648"/>
            <a:ext cx="1115005" cy="4311594"/>
          </a:xfrm>
          <a:prstGeom prst="rect">
            <a:avLst/>
          </a:prstGeom>
          <a:ln w="0">
            <a:noFill/>
          </a:ln>
        </p:spPr>
      </p:pic>
      <p:pic>
        <p:nvPicPr>
          <p:cNvPr id="5" name="Picture 12">
            <a:extLst>
              <a:ext uri="{FF2B5EF4-FFF2-40B4-BE49-F238E27FC236}">
                <a16:creationId xmlns:a16="http://schemas.microsoft.com/office/drawing/2014/main" id="{CEA79868-7A52-3DB7-5CEF-31F0B592F44C}"/>
              </a:ext>
            </a:extLst>
          </p:cNvPr>
          <p:cNvPicPr/>
          <p:nvPr/>
        </p:nvPicPr>
        <p:blipFill>
          <a:blip r:embed="rId3"/>
          <a:stretch/>
        </p:blipFill>
        <p:spPr>
          <a:xfrm>
            <a:off x="3102065" y="1200648"/>
            <a:ext cx="1115005" cy="4311594"/>
          </a:xfrm>
          <a:prstGeom prst="rect">
            <a:avLst/>
          </a:prstGeom>
          <a:ln w="0">
            <a:noFill/>
          </a:ln>
        </p:spPr>
      </p:pic>
      <p:pic>
        <p:nvPicPr>
          <p:cNvPr id="6" name="Picture 13">
            <a:extLst>
              <a:ext uri="{FF2B5EF4-FFF2-40B4-BE49-F238E27FC236}">
                <a16:creationId xmlns:a16="http://schemas.microsoft.com/office/drawing/2014/main" id="{91DB2342-F0B9-890C-418C-C02CD431892A}"/>
              </a:ext>
            </a:extLst>
          </p:cNvPr>
          <p:cNvPicPr/>
          <p:nvPr/>
        </p:nvPicPr>
        <p:blipFill>
          <a:blip r:embed="rId4"/>
          <a:stretch/>
        </p:blipFill>
        <p:spPr>
          <a:xfrm>
            <a:off x="1518699" y="1200648"/>
            <a:ext cx="1356292" cy="4311594"/>
          </a:xfrm>
          <a:prstGeom prst="rect">
            <a:avLst/>
          </a:prstGeom>
          <a:ln w="0">
            <a:noFill/>
          </a:ln>
        </p:spPr>
      </p:pic>
      <p:pic>
        <p:nvPicPr>
          <p:cNvPr id="7" name="Picture 14">
            <a:extLst>
              <a:ext uri="{FF2B5EF4-FFF2-40B4-BE49-F238E27FC236}">
                <a16:creationId xmlns:a16="http://schemas.microsoft.com/office/drawing/2014/main" id="{28F3D461-283C-D23A-E3E9-2599081DFE68}"/>
              </a:ext>
            </a:extLst>
          </p:cNvPr>
          <p:cNvPicPr/>
          <p:nvPr/>
        </p:nvPicPr>
        <p:blipFill>
          <a:blip r:embed="rId5"/>
          <a:stretch/>
        </p:blipFill>
        <p:spPr>
          <a:xfrm>
            <a:off x="4425593" y="1204880"/>
            <a:ext cx="990278" cy="4333642"/>
          </a:xfrm>
          <a:prstGeom prst="rect">
            <a:avLst/>
          </a:prstGeom>
          <a:ln w="0">
            <a:noFill/>
          </a:ln>
        </p:spPr>
      </p:pic>
      <p:pic>
        <p:nvPicPr>
          <p:cNvPr id="8" name="Picture 15">
            <a:extLst>
              <a:ext uri="{FF2B5EF4-FFF2-40B4-BE49-F238E27FC236}">
                <a16:creationId xmlns:a16="http://schemas.microsoft.com/office/drawing/2014/main" id="{2444242F-D7D5-E6A7-B0DE-051AABFC64AC}"/>
              </a:ext>
            </a:extLst>
          </p:cNvPr>
          <p:cNvPicPr/>
          <p:nvPr/>
        </p:nvPicPr>
        <p:blipFill>
          <a:blip r:embed="rId6"/>
          <a:stretch/>
        </p:blipFill>
        <p:spPr>
          <a:xfrm>
            <a:off x="5711002" y="1200648"/>
            <a:ext cx="1584069" cy="4311594"/>
          </a:xfrm>
          <a:prstGeom prst="rect">
            <a:avLst/>
          </a:prstGeom>
          <a:ln w="0">
            <a:noFill/>
          </a:ln>
        </p:spPr>
      </p:pic>
    </p:spTree>
    <p:extLst>
      <p:ext uri="{BB962C8B-B14F-4D97-AF65-F5344CB8AC3E}">
        <p14:creationId xmlns:p14="http://schemas.microsoft.com/office/powerpoint/2010/main" val="105557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1FCB-DD55-EC1B-7314-CE3FADBCA031}"/>
              </a:ext>
            </a:extLst>
          </p:cNvPr>
          <p:cNvSpPr>
            <a:spLocks noGrp="1"/>
          </p:cNvSpPr>
          <p:nvPr>
            <p:ph type="title"/>
          </p:nvPr>
        </p:nvSpPr>
        <p:spPr/>
        <p:txBody>
          <a:bodyPr/>
          <a:lstStyle/>
          <a:p>
            <a:r>
              <a:rPr lang="en-US" sz="4400" b="0" strike="noStrike" spc="-1" dirty="0">
                <a:solidFill>
                  <a:schemeClr val="dk1"/>
                </a:solidFill>
                <a:latin typeface="Calibri Light"/>
              </a:rPr>
              <a:t>Representing Molecules:</a:t>
            </a:r>
            <a:endParaRPr lang="en-US" dirty="0"/>
          </a:p>
        </p:txBody>
      </p:sp>
      <p:pic>
        <p:nvPicPr>
          <p:cNvPr id="4" name="Picture 9" descr="A colorful design on a black background&#10;&#10;Description automatically generated with low confidence">
            <a:extLst>
              <a:ext uri="{FF2B5EF4-FFF2-40B4-BE49-F238E27FC236}">
                <a16:creationId xmlns:a16="http://schemas.microsoft.com/office/drawing/2014/main" id="{37D70655-D048-EC9D-C067-E0639B200BA9}"/>
              </a:ext>
            </a:extLst>
          </p:cNvPr>
          <p:cNvPicPr/>
          <p:nvPr/>
        </p:nvPicPr>
        <p:blipFill>
          <a:blip r:embed="rId2"/>
          <a:stretch/>
        </p:blipFill>
        <p:spPr>
          <a:xfrm>
            <a:off x="1014840" y="1289520"/>
            <a:ext cx="2114280" cy="2054160"/>
          </a:xfrm>
          <a:prstGeom prst="rect">
            <a:avLst/>
          </a:prstGeom>
          <a:ln w="0">
            <a:noFill/>
          </a:ln>
        </p:spPr>
      </p:pic>
      <p:pic>
        <p:nvPicPr>
          <p:cNvPr id="5" name="Picture 3" descr="A picture containing vector graphics&#10;&#10;Description automatically generated">
            <a:extLst>
              <a:ext uri="{FF2B5EF4-FFF2-40B4-BE49-F238E27FC236}">
                <a16:creationId xmlns:a16="http://schemas.microsoft.com/office/drawing/2014/main" id="{29C556D3-3A7F-DB78-693A-7508B18512E8}"/>
              </a:ext>
            </a:extLst>
          </p:cNvPr>
          <p:cNvPicPr/>
          <p:nvPr/>
        </p:nvPicPr>
        <p:blipFill>
          <a:blip r:embed="rId3"/>
          <a:stretch/>
        </p:blipFill>
        <p:spPr>
          <a:xfrm>
            <a:off x="3956760" y="1289520"/>
            <a:ext cx="2114280" cy="2054160"/>
          </a:xfrm>
          <a:prstGeom prst="rect">
            <a:avLst/>
          </a:prstGeom>
          <a:ln w="0">
            <a:noFill/>
          </a:ln>
        </p:spPr>
      </p:pic>
      <p:pic>
        <p:nvPicPr>
          <p:cNvPr id="6" name="Picture 4" descr="A group of colorful balls&#10;&#10;Description automatically generated with low confidence">
            <a:extLst>
              <a:ext uri="{FF2B5EF4-FFF2-40B4-BE49-F238E27FC236}">
                <a16:creationId xmlns:a16="http://schemas.microsoft.com/office/drawing/2014/main" id="{9AA6B408-3DFF-5CB1-715C-186B17960967}"/>
              </a:ext>
            </a:extLst>
          </p:cNvPr>
          <p:cNvPicPr/>
          <p:nvPr/>
        </p:nvPicPr>
        <p:blipFill>
          <a:blip r:embed="rId4"/>
          <a:stretch/>
        </p:blipFill>
        <p:spPr>
          <a:xfrm>
            <a:off x="6919200" y="3560040"/>
            <a:ext cx="2130840" cy="2054160"/>
          </a:xfrm>
          <a:prstGeom prst="rect">
            <a:avLst/>
          </a:prstGeom>
          <a:ln w="0">
            <a:noFill/>
          </a:ln>
        </p:spPr>
      </p:pic>
      <p:pic>
        <p:nvPicPr>
          <p:cNvPr id="7" name="Picture 5" descr="A picture containing shape&#10;&#10;Description automatically generated">
            <a:extLst>
              <a:ext uri="{FF2B5EF4-FFF2-40B4-BE49-F238E27FC236}">
                <a16:creationId xmlns:a16="http://schemas.microsoft.com/office/drawing/2014/main" id="{34298B10-5FD5-CCB2-790D-0CFD26416A38}"/>
              </a:ext>
            </a:extLst>
          </p:cNvPr>
          <p:cNvPicPr/>
          <p:nvPr/>
        </p:nvPicPr>
        <p:blipFill>
          <a:blip r:embed="rId5"/>
          <a:stretch/>
        </p:blipFill>
        <p:spPr>
          <a:xfrm>
            <a:off x="3956760" y="3568680"/>
            <a:ext cx="2130840" cy="2045880"/>
          </a:xfrm>
          <a:prstGeom prst="rect">
            <a:avLst/>
          </a:prstGeom>
          <a:ln w="0">
            <a:noFill/>
          </a:ln>
        </p:spPr>
      </p:pic>
      <p:pic>
        <p:nvPicPr>
          <p:cNvPr id="8" name="Picture 6" descr="A picture containing colorful&#10;&#10;Description automatically generated">
            <a:extLst>
              <a:ext uri="{FF2B5EF4-FFF2-40B4-BE49-F238E27FC236}">
                <a16:creationId xmlns:a16="http://schemas.microsoft.com/office/drawing/2014/main" id="{5E910319-4FD6-9928-AE58-0649F10FAE49}"/>
              </a:ext>
            </a:extLst>
          </p:cNvPr>
          <p:cNvPicPr/>
          <p:nvPr/>
        </p:nvPicPr>
        <p:blipFill>
          <a:blip r:embed="rId6"/>
          <a:stretch/>
        </p:blipFill>
        <p:spPr>
          <a:xfrm>
            <a:off x="6915960" y="1289520"/>
            <a:ext cx="2114280" cy="2054160"/>
          </a:xfrm>
          <a:prstGeom prst="rect">
            <a:avLst/>
          </a:prstGeom>
          <a:ln w="0">
            <a:noFill/>
          </a:ln>
        </p:spPr>
      </p:pic>
      <p:pic>
        <p:nvPicPr>
          <p:cNvPr id="9" name="Picture 7" descr="A picture containing outdoor object&#10;&#10;Description automatically generated">
            <a:extLst>
              <a:ext uri="{FF2B5EF4-FFF2-40B4-BE49-F238E27FC236}">
                <a16:creationId xmlns:a16="http://schemas.microsoft.com/office/drawing/2014/main" id="{17B3931A-ADCF-96F7-7746-9823C25B4303}"/>
              </a:ext>
            </a:extLst>
          </p:cNvPr>
          <p:cNvPicPr/>
          <p:nvPr/>
        </p:nvPicPr>
        <p:blipFill>
          <a:blip r:embed="rId7"/>
          <a:stretch/>
        </p:blipFill>
        <p:spPr>
          <a:xfrm>
            <a:off x="1014840" y="3534840"/>
            <a:ext cx="2130840" cy="2054160"/>
          </a:xfrm>
          <a:prstGeom prst="rect">
            <a:avLst/>
          </a:prstGeom>
          <a:ln w="0">
            <a:noFill/>
          </a:ln>
        </p:spPr>
      </p:pic>
      <p:sp>
        <p:nvSpPr>
          <p:cNvPr id="10" name="TextBox 9">
            <a:extLst>
              <a:ext uri="{FF2B5EF4-FFF2-40B4-BE49-F238E27FC236}">
                <a16:creationId xmlns:a16="http://schemas.microsoft.com/office/drawing/2014/main" id="{51D22063-13AC-A899-AD0E-F4D48641786C}"/>
              </a:ext>
            </a:extLst>
          </p:cNvPr>
          <p:cNvSpPr txBox="1"/>
          <p:nvPr/>
        </p:nvSpPr>
        <p:spPr>
          <a:xfrm>
            <a:off x="1456034" y="2905625"/>
            <a:ext cx="1781907" cy="369332"/>
          </a:xfrm>
          <a:prstGeom prst="rect">
            <a:avLst/>
          </a:prstGeom>
          <a:noFill/>
        </p:spPr>
        <p:txBody>
          <a:bodyPr wrap="square" rtlCol="0">
            <a:spAutoFit/>
          </a:bodyPr>
          <a:lstStyle/>
          <a:p>
            <a:r>
              <a:rPr lang="en-US" dirty="0">
                <a:solidFill>
                  <a:srgbClr val="FFFF00"/>
                </a:solidFill>
              </a:rPr>
              <a:t>Sticks</a:t>
            </a:r>
          </a:p>
        </p:txBody>
      </p:sp>
      <p:sp>
        <p:nvSpPr>
          <p:cNvPr id="13" name="TextBox 12">
            <a:extLst>
              <a:ext uri="{FF2B5EF4-FFF2-40B4-BE49-F238E27FC236}">
                <a16:creationId xmlns:a16="http://schemas.microsoft.com/office/drawing/2014/main" id="{24FAE2BB-BC8B-82F4-7372-1A9282A2E776}"/>
              </a:ext>
            </a:extLst>
          </p:cNvPr>
          <p:cNvSpPr txBox="1"/>
          <p:nvPr/>
        </p:nvSpPr>
        <p:spPr>
          <a:xfrm>
            <a:off x="4341740" y="2863590"/>
            <a:ext cx="1781907" cy="369332"/>
          </a:xfrm>
          <a:prstGeom prst="rect">
            <a:avLst/>
          </a:prstGeom>
          <a:noFill/>
        </p:spPr>
        <p:txBody>
          <a:bodyPr wrap="square" rtlCol="0">
            <a:spAutoFit/>
          </a:bodyPr>
          <a:lstStyle/>
          <a:p>
            <a:r>
              <a:rPr lang="en-US" dirty="0">
                <a:solidFill>
                  <a:srgbClr val="FFFF00"/>
                </a:solidFill>
              </a:rPr>
              <a:t>Cartoon</a:t>
            </a:r>
          </a:p>
        </p:txBody>
      </p:sp>
      <p:sp>
        <p:nvSpPr>
          <p:cNvPr id="15" name="TextBox 14">
            <a:extLst>
              <a:ext uri="{FF2B5EF4-FFF2-40B4-BE49-F238E27FC236}">
                <a16:creationId xmlns:a16="http://schemas.microsoft.com/office/drawing/2014/main" id="{5CDC8BA6-9E77-9F38-5D6A-3F59007E6D9A}"/>
              </a:ext>
            </a:extLst>
          </p:cNvPr>
          <p:cNvSpPr txBox="1"/>
          <p:nvPr/>
        </p:nvSpPr>
        <p:spPr>
          <a:xfrm>
            <a:off x="7426353" y="2905625"/>
            <a:ext cx="1781907" cy="369332"/>
          </a:xfrm>
          <a:prstGeom prst="rect">
            <a:avLst/>
          </a:prstGeom>
          <a:noFill/>
        </p:spPr>
        <p:txBody>
          <a:bodyPr wrap="square" rtlCol="0">
            <a:spAutoFit/>
          </a:bodyPr>
          <a:lstStyle/>
          <a:p>
            <a:r>
              <a:rPr lang="en-US" dirty="0">
                <a:solidFill>
                  <a:srgbClr val="FFFF00"/>
                </a:solidFill>
              </a:rPr>
              <a:t>Surface</a:t>
            </a:r>
          </a:p>
        </p:txBody>
      </p:sp>
      <p:sp>
        <p:nvSpPr>
          <p:cNvPr id="16" name="TextBox 15">
            <a:extLst>
              <a:ext uri="{FF2B5EF4-FFF2-40B4-BE49-F238E27FC236}">
                <a16:creationId xmlns:a16="http://schemas.microsoft.com/office/drawing/2014/main" id="{7854FB4C-BE83-5266-18DD-A8BC8E347FBB}"/>
              </a:ext>
            </a:extLst>
          </p:cNvPr>
          <p:cNvSpPr txBox="1"/>
          <p:nvPr/>
        </p:nvSpPr>
        <p:spPr>
          <a:xfrm>
            <a:off x="1149592" y="4999538"/>
            <a:ext cx="1781907" cy="369332"/>
          </a:xfrm>
          <a:prstGeom prst="rect">
            <a:avLst/>
          </a:prstGeom>
          <a:noFill/>
        </p:spPr>
        <p:txBody>
          <a:bodyPr wrap="square" rtlCol="0">
            <a:spAutoFit/>
          </a:bodyPr>
          <a:lstStyle/>
          <a:p>
            <a:r>
              <a:rPr lang="en-US" dirty="0">
                <a:solidFill>
                  <a:srgbClr val="FFFF00"/>
                </a:solidFill>
              </a:rPr>
              <a:t>Lines</a:t>
            </a:r>
          </a:p>
        </p:txBody>
      </p:sp>
      <p:sp>
        <p:nvSpPr>
          <p:cNvPr id="17" name="TextBox 16">
            <a:extLst>
              <a:ext uri="{FF2B5EF4-FFF2-40B4-BE49-F238E27FC236}">
                <a16:creationId xmlns:a16="http://schemas.microsoft.com/office/drawing/2014/main" id="{29B5B111-2A52-A6E5-7F9D-AE4FA840280D}"/>
              </a:ext>
            </a:extLst>
          </p:cNvPr>
          <p:cNvSpPr txBox="1"/>
          <p:nvPr/>
        </p:nvSpPr>
        <p:spPr>
          <a:xfrm>
            <a:off x="7093666" y="5174420"/>
            <a:ext cx="1781907" cy="369332"/>
          </a:xfrm>
          <a:prstGeom prst="rect">
            <a:avLst/>
          </a:prstGeom>
          <a:noFill/>
        </p:spPr>
        <p:txBody>
          <a:bodyPr wrap="square" rtlCol="0">
            <a:spAutoFit/>
          </a:bodyPr>
          <a:lstStyle/>
          <a:p>
            <a:r>
              <a:rPr lang="en-US" dirty="0">
                <a:solidFill>
                  <a:srgbClr val="FFFF00"/>
                </a:solidFill>
              </a:rPr>
              <a:t>Spheres</a:t>
            </a:r>
          </a:p>
        </p:txBody>
      </p:sp>
      <p:sp>
        <p:nvSpPr>
          <p:cNvPr id="18" name="TextBox 17">
            <a:extLst>
              <a:ext uri="{FF2B5EF4-FFF2-40B4-BE49-F238E27FC236}">
                <a16:creationId xmlns:a16="http://schemas.microsoft.com/office/drawing/2014/main" id="{106459B4-45EF-D884-19FA-6DFD874C1511}"/>
              </a:ext>
            </a:extLst>
          </p:cNvPr>
          <p:cNvSpPr txBox="1"/>
          <p:nvPr/>
        </p:nvSpPr>
        <p:spPr>
          <a:xfrm>
            <a:off x="4269676" y="5071100"/>
            <a:ext cx="1781907" cy="369332"/>
          </a:xfrm>
          <a:prstGeom prst="rect">
            <a:avLst/>
          </a:prstGeom>
          <a:noFill/>
        </p:spPr>
        <p:txBody>
          <a:bodyPr wrap="square" rtlCol="0">
            <a:spAutoFit/>
          </a:bodyPr>
          <a:lstStyle/>
          <a:p>
            <a:r>
              <a:rPr lang="en-US" dirty="0">
                <a:solidFill>
                  <a:srgbClr val="FFFF00"/>
                </a:solidFill>
              </a:rPr>
              <a:t>Ribbon</a:t>
            </a:r>
          </a:p>
        </p:txBody>
      </p:sp>
    </p:spTree>
    <p:extLst>
      <p:ext uri="{BB962C8B-B14F-4D97-AF65-F5344CB8AC3E}">
        <p14:creationId xmlns:p14="http://schemas.microsoft.com/office/powerpoint/2010/main" val="287611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C589-10EF-F6A9-0362-3614E7BB9208}"/>
              </a:ext>
            </a:extLst>
          </p:cNvPr>
          <p:cNvSpPr>
            <a:spLocks noGrp="1"/>
          </p:cNvSpPr>
          <p:nvPr>
            <p:ph type="title"/>
          </p:nvPr>
        </p:nvSpPr>
        <p:spPr/>
        <p:txBody>
          <a:bodyPr/>
          <a:lstStyle/>
          <a:p>
            <a:pPr defTabSz="914400">
              <a:lnSpc>
                <a:spcPct val="90000"/>
              </a:lnSpc>
            </a:pPr>
            <a:r>
              <a:rPr lang="en-US" sz="4400" b="0" strike="noStrike" spc="-1" dirty="0">
                <a:solidFill>
                  <a:schemeClr val="dk1"/>
                </a:solidFill>
                <a:latin typeface="Calibri Light"/>
              </a:rPr>
              <a:t>The Essence of </a:t>
            </a:r>
            <a:r>
              <a:rPr lang="en-US" sz="4400" b="0" strike="noStrike" spc="-1" dirty="0" err="1">
                <a:solidFill>
                  <a:schemeClr val="dk1"/>
                </a:solidFill>
                <a:latin typeface="Calibri Light"/>
              </a:rPr>
              <a:t>Pymol</a:t>
            </a:r>
            <a:r>
              <a:rPr lang="en-US" sz="4400" b="0" strike="noStrike" spc="-1" dirty="0">
                <a:solidFill>
                  <a:schemeClr val="dk1"/>
                </a:solidFill>
                <a:latin typeface="Calibri Light"/>
              </a:rPr>
              <a:t>:</a:t>
            </a:r>
            <a:endParaRPr lang="en-US" sz="4400" b="0" strike="noStrike" spc="-1" dirty="0">
              <a:solidFill>
                <a:srgbClr val="000000"/>
              </a:solidFill>
              <a:latin typeface="Arial"/>
            </a:endParaRPr>
          </a:p>
        </p:txBody>
      </p:sp>
      <p:grpSp>
        <p:nvGrpSpPr>
          <p:cNvPr id="4" name="Diagram 1">
            <a:extLst>
              <a:ext uri="{FF2B5EF4-FFF2-40B4-BE49-F238E27FC236}">
                <a16:creationId xmlns:a16="http://schemas.microsoft.com/office/drawing/2014/main" id="{CE6ECF98-9FDE-CF23-D265-FF9ED34BFFBE}"/>
              </a:ext>
            </a:extLst>
          </p:cNvPr>
          <p:cNvGrpSpPr/>
          <p:nvPr/>
        </p:nvGrpSpPr>
        <p:grpSpPr>
          <a:xfrm>
            <a:off x="1524600" y="229320"/>
            <a:ext cx="6719760" cy="4479840"/>
            <a:chOff x="1524600" y="229320"/>
            <a:chExt cx="6719760" cy="4479840"/>
          </a:xfrm>
        </p:grpSpPr>
        <p:sp>
          <p:nvSpPr>
            <p:cNvPr id="5" name="Rectangle 4">
              <a:extLst>
                <a:ext uri="{FF2B5EF4-FFF2-40B4-BE49-F238E27FC236}">
                  <a16:creationId xmlns:a16="http://schemas.microsoft.com/office/drawing/2014/main" id="{B8D0A77E-7396-B5F5-05EB-FE188B75F175}"/>
                </a:ext>
              </a:extLst>
            </p:cNvPr>
            <p:cNvSpPr/>
            <p:nvPr/>
          </p:nvSpPr>
          <p:spPr>
            <a:xfrm>
              <a:off x="1524600" y="229320"/>
              <a:ext cx="6719760" cy="447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6" name="Rounded Rectangle 5">
              <a:extLst>
                <a:ext uri="{FF2B5EF4-FFF2-40B4-BE49-F238E27FC236}">
                  <a16:creationId xmlns:a16="http://schemas.microsoft.com/office/drawing/2014/main" id="{E59B9CF7-6FDB-848B-D955-04C0D5F63518}"/>
                </a:ext>
              </a:extLst>
            </p:cNvPr>
            <p:cNvSpPr/>
            <p:nvPr/>
          </p:nvSpPr>
          <p:spPr>
            <a:xfrm>
              <a:off x="1530360" y="1939320"/>
              <a:ext cx="1764720" cy="1059120"/>
            </a:xfrm>
            <a:prstGeom prst="roundRect">
              <a:avLst>
                <a:gd name="adj" fmla="val 10000"/>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72360" tIns="72360" rIns="72360" bIns="72360" numCol="1" spcCol="1440" anchor="ctr">
              <a:noAutofit/>
            </a:bodyPr>
            <a:lstStyle/>
            <a:p>
              <a:pPr algn="ctr" defTabSz="844560">
                <a:lnSpc>
                  <a:spcPct val="90000"/>
                </a:lnSpc>
                <a:spcAft>
                  <a:spcPts val="666"/>
                </a:spcAft>
                <a:tabLst>
                  <a:tab pos="0" algn="l"/>
                </a:tabLst>
              </a:pPr>
              <a:r>
                <a:rPr lang="en-US" sz="1900" b="0" strike="noStrike" spc="-1" dirty="0">
                  <a:solidFill>
                    <a:schemeClr val="lt1"/>
                  </a:solidFill>
                  <a:latin typeface="Calibri"/>
                </a:rPr>
                <a:t>Ask a Specific Biological </a:t>
              </a:r>
              <a:r>
                <a:rPr lang="en-US" sz="1900" b="0" u="sng" strike="noStrike" spc="-1" dirty="0">
                  <a:solidFill>
                    <a:schemeClr val="lt1"/>
                  </a:solidFill>
                  <a:uFillTx/>
                  <a:latin typeface="Calibri"/>
                </a:rPr>
                <a:t>Question</a:t>
              </a:r>
              <a:endParaRPr lang="en-US" sz="1900" b="0" strike="noStrike" spc="-1" dirty="0">
                <a:solidFill>
                  <a:srgbClr val="000000"/>
                </a:solidFill>
                <a:latin typeface="Arial"/>
              </a:endParaRPr>
            </a:p>
          </p:txBody>
        </p:sp>
        <p:sp>
          <p:nvSpPr>
            <p:cNvPr id="7" name="Right Arrow 6">
              <a:extLst>
                <a:ext uri="{FF2B5EF4-FFF2-40B4-BE49-F238E27FC236}">
                  <a16:creationId xmlns:a16="http://schemas.microsoft.com/office/drawing/2014/main" id="{3CB1A7C6-40E1-4FC5-4247-B9ED76BE1BC5}"/>
                </a:ext>
              </a:extLst>
            </p:cNvPr>
            <p:cNvSpPr/>
            <p:nvPr/>
          </p:nvSpPr>
          <p:spPr>
            <a:xfrm>
              <a:off x="3472200" y="2250360"/>
              <a:ext cx="374040" cy="437400"/>
            </a:xfrm>
            <a:prstGeom prst="rightArrow">
              <a:avLst>
                <a:gd name="adj1" fmla="val 60000"/>
                <a:gd name="adj2" fmla="val 50000"/>
              </a:avLst>
            </a:prstGeom>
            <a:solidFill>
              <a:schemeClr val="accent1">
                <a:tint val="60000"/>
              </a:schemeClr>
            </a:solidFill>
            <a:ln w="0">
              <a:noFill/>
            </a:ln>
          </p:spPr>
          <p:style>
            <a:lnRef idx="0">
              <a:scrgbClr r="0" g="0" b="0"/>
            </a:lnRef>
            <a:fillRef idx="0">
              <a:scrgbClr r="0" g="0" b="0"/>
            </a:fillRef>
            <a:effectRef idx="0">
              <a:scrgbClr r="0" g="0" b="0"/>
            </a:effectRef>
            <a:fontRef idx="minor"/>
          </p:style>
          <p:txBody>
            <a:bodyPr lIns="0" tIns="0" rIns="0" bIns="0" numCol="1" spcCol="1440" anchor="ctr">
              <a:noAutofit/>
            </a:bodyPr>
            <a:lstStyle/>
            <a:p>
              <a:endParaRPr lang="en-US" sz="1500" b="0" strike="noStrike" spc="-1">
                <a:solidFill>
                  <a:schemeClr val="lt1"/>
                </a:solidFill>
                <a:latin typeface="Calibri"/>
              </a:endParaRPr>
            </a:p>
          </p:txBody>
        </p:sp>
        <p:sp>
          <p:nvSpPr>
            <p:cNvPr id="8" name="Rounded Rectangle 7">
              <a:extLst>
                <a:ext uri="{FF2B5EF4-FFF2-40B4-BE49-F238E27FC236}">
                  <a16:creationId xmlns:a16="http://schemas.microsoft.com/office/drawing/2014/main" id="{9A64A092-7B51-45D7-DE70-E438B31BBBE9}"/>
                </a:ext>
              </a:extLst>
            </p:cNvPr>
            <p:cNvSpPr/>
            <p:nvPr/>
          </p:nvSpPr>
          <p:spPr>
            <a:xfrm>
              <a:off x="4001760" y="1939320"/>
              <a:ext cx="1765080" cy="1059120"/>
            </a:xfrm>
            <a:prstGeom prst="roundRect">
              <a:avLst>
                <a:gd name="adj" fmla="val 10000"/>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72360" tIns="72360" rIns="72360" bIns="72360" numCol="1" spcCol="1440" anchor="ctr">
              <a:noAutofit/>
            </a:bodyPr>
            <a:lstStyle/>
            <a:p>
              <a:pPr algn="ctr" defTabSz="844560">
                <a:lnSpc>
                  <a:spcPct val="90000"/>
                </a:lnSpc>
                <a:spcAft>
                  <a:spcPts val="666"/>
                </a:spcAft>
                <a:tabLst>
                  <a:tab pos="0" algn="l"/>
                </a:tabLst>
              </a:pPr>
              <a:r>
                <a:rPr lang="en-US" sz="1900" b="0" strike="noStrike" spc="-1">
                  <a:solidFill>
                    <a:schemeClr val="lt1"/>
                  </a:solidFill>
                  <a:latin typeface="Calibri"/>
                </a:rPr>
                <a:t>Translate the Question Into a Pymol </a:t>
              </a:r>
              <a:r>
                <a:rPr lang="en-US" sz="1900" b="0" u="sng" strike="noStrike" spc="-1">
                  <a:solidFill>
                    <a:schemeClr val="lt1"/>
                  </a:solidFill>
                  <a:uFillTx/>
                  <a:latin typeface="Calibri"/>
                </a:rPr>
                <a:t>Selection</a:t>
              </a:r>
              <a:endParaRPr lang="en-US" sz="1900" b="0" strike="noStrike" spc="-1">
                <a:solidFill>
                  <a:srgbClr val="000000"/>
                </a:solidFill>
                <a:latin typeface="Arial"/>
              </a:endParaRPr>
            </a:p>
          </p:txBody>
        </p:sp>
        <p:sp>
          <p:nvSpPr>
            <p:cNvPr id="9" name="Right Arrow 8">
              <a:extLst>
                <a:ext uri="{FF2B5EF4-FFF2-40B4-BE49-F238E27FC236}">
                  <a16:creationId xmlns:a16="http://schemas.microsoft.com/office/drawing/2014/main" id="{DF809D04-9280-627E-2D2B-8D44D40D9E4B}"/>
                </a:ext>
              </a:extLst>
            </p:cNvPr>
            <p:cNvSpPr/>
            <p:nvPr/>
          </p:nvSpPr>
          <p:spPr>
            <a:xfrm>
              <a:off x="5943600" y="2250360"/>
              <a:ext cx="373680" cy="437400"/>
            </a:xfrm>
            <a:prstGeom prst="rightArrow">
              <a:avLst>
                <a:gd name="adj1" fmla="val 60000"/>
                <a:gd name="adj2" fmla="val 50000"/>
              </a:avLst>
            </a:prstGeom>
            <a:solidFill>
              <a:schemeClr val="accent1">
                <a:tint val="60000"/>
              </a:schemeClr>
            </a:solidFill>
            <a:ln w="0">
              <a:noFill/>
            </a:ln>
          </p:spPr>
          <p:style>
            <a:lnRef idx="0">
              <a:scrgbClr r="0" g="0" b="0"/>
            </a:lnRef>
            <a:fillRef idx="0">
              <a:scrgbClr r="0" g="0" b="0"/>
            </a:fillRef>
            <a:effectRef idx="0">
              <a:scrgbClr r="0" g="0" b="0"/>
            </a:effectRef>
            <a:fontRef idx="minor"/>
          </p:style>
          <p:txBody>
            <a:bodyPr lIns="0" tIns="0" rIns="0" bIns="0" numCol="1" spcCol="1440" anchor="ctr">
              <a:noAutofit/>
            </a:bodyPr>
            <a:lstStyle/>
            <a:p>
              <a:endParaRPr lang="en-US" sz="1500" b="0" strike="noStrike" spc="-1">
                <a:solidFill>
                  <a:schemeClr val="lt1"/>
                </a:solidFill>
                <a:latin typeface="Calibri"/>
              </a:endParaRPr>
            </a:p>
          </p:txBody>
        </p:sp>
        <p:sp>
          <p:nvSpPr>
            <p:cNvPr id="10" name="Rounded Rectangle 9">
              <a:extLst>
                <a:ext uri="{FF2B5EF4-FFF2-40B4-BE49-F238E27FC236}">
                  <a16:creationId xmlns:a16="http://schemas.microsoft.com/office/drawing/2014/main" id="{29B34741-2FB0-1C01-FADB-96470CF7163B}"/>
                </a:ext>
              </a:extLst>
            </p:cNvPr>
            <p:cNvSpPr/>
            <p:nvPr/>
          </p:nvSpPr>
          <p:spPr>
            <a:xfrm>
              <a:off x="6473160" y="1939320"/>
              <a:ext cx="1764720" cy="1059120"/>
            </a:xfrm>
            <a:prstGeom prst="roundRect">
              <a:avLst>
                <a:gd name="adj" fmla="val 10000"/>
              </a:avLst>
            </a:prstGeom>
            <a:solidFill>
              <a:schemeClr val="accent1"/>
            </a:solidFill>
            <a:ln w="12600">
              <a:solidFill>
                <a:srgbClr val="FFFFFF"/>
              </a:solidFill>
              <a:miter/>
            </a:ln>
          </p:spPr>
          <p:style>
            <a:lnRef idx="0">
              <a:scrgbClr r="0" g="0" b="0"/>
            </a:lnRef>
            <a:fillRef idx="0">
              <a:scrgbClr r="0" g="0" b="0"/>
            </a:fillRef>
            <a:effectRef idx="0">
              <a:scrgbClr r="0" g="0" b="0"/>
            </a:effectRef>
            <a:fontRef idx="minor"/>
          </p:style>
          <p:txBody>
            <a:bodyPr lIns="72360" tIns="72360" rIns="72360" bIns="72360" numCol="1" spcCol="1440" anchor="ctr">
              <a:noAutofit/>
            </a:bodyPr>
            <a:lstStyle/>
            <a:p>
              <a:pPr algn="ctr" defTabSz="844560">
                <a:lnSpc>
                  <a:spcPct val="90000"/>
                </a:lnSpc>
                <a:spcAft>
                  <a:spcPts val="666"/>
                </a:spcAft>
                <a:tabLst>
                  <a:tab pos="0" algn="l"/>
                </a:tabLst>
              </a:pPr>
              <a:r>
                <a:rPr lang="en-US" sz="1900" b="0" strike="noStrike" spc="-1">
                  <a:solidFill>
                    <a:schemeClr val="lt1"/>
                  </a:solidFill>
                  <a:latin typeface="Calibri"/>
                </a:rPr>
                <a:t>Analyze the Selection to Formulate a </a:t>
              </a:r>
              <a:r>
                <a:rPr lang="en-US" sz="1900" b="0" u="sng" strike="noStrike" spc="-1">
                  <a:solidFill>
                    <a:schemeClr val="lt1"/>
                  </a:solidFill>
                  <a:uFillTx/>
                  <a:latin typeface="Calibri"/>
                </a:rPr>
                <a:t>Hypothesis</a:t>
              </a:r>
              <a:endParaRPr lang="en-US" sz="1900" b="0" strike="noStrike" spc="-1">
                <a:solidFill>
                  <a:srgbClr val="000000"/>
                </a:solidFill>
                <a:latin typeface="Arial"/>
              </a:endParaRPr>
            </a:p>
          </p:txBody>
        </p:sp>
      </p:grpSp>
      <p:sp>
        <p:nvSpPr>
          <p:cNvPr id="11" name="TextBox 8">
            <a:extLst>
              <a:ext uri="{FF2B5EF4-FFF2-40B4-BE49-F238E27FC236}">
                <a16:creationId xmlns:a16="http://schemas.microsoft.com/office/drawing/2014/main" id="{3E251C6D-73E2-3B35-C910-7B0C7C8A03E2}"/>
              </a:ext>
            </a:extLst>
          </p:cNvPr>
          <p:cNvSpPr/>
          <p:nvPr/>
        </p:nvSpPr>
        <p:spPr>
          <a:xfrm>
            <a:off x="235440" y="3704400"/>
            <a:ext cx="5900400" cy="201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strike="noStrike" spc="-1" dirty="0">
                <a:solidFill>
                  <a:schemeClr val="dk1"/>
                </a:solidFill>
                <a:latin typeface="Calibri"/>
              </a:rPr>
              <a:t>Example</a:t>
            </a:r>
            <a:endParaRPr lang="en-US" sz="1800" b="0" strike="noStrike" spc="-1" dirty="0">
              <a:solidFill>
                <a:srgbClr val="000000"/>
              </a:solidFill>
              <a:latin typeface="Arial"/>
            </a:endParaRPr>
          </a:p>
          <a:p>
            <a:pPr marL="743040" lvl="1" indent="-285840" defTabSz="914400">
              <a:lnSpc>
                <a:spcPct val="100000"/>
              </a:lnSpc>
              <a:buClr>
                <a:srgbClr val="FFFFFF"/>
              </a:buClr>
              <a:buFont typeface="Arial"/>
              <a:buChar char="•"/>
            </a:pPr>
            <a:r>
              <a:rPr lang="en-US" sz="1800" b="0" strike="noStrike" spc="-1" dirty="0">
                <a:solidFill>
                  <a:schemeClr val="dk1"/>
                </a:solidFill>
                <a:latin typeface="Calibri"/>
              </a:rPr>
              <a:t>Question: Is there a stabilizing disulfide bridge at the interface?</a:t>
            </a:r>
            <a:endParaRPr lang="en-US" sz="1800" b="0" strike="noStrike" spc="-1" dirty="0">
              <a:solidFill>
                <a:srgbClr val="000000"/>
              </a:solidFill>
              <a:latin typeface="Arial"/>
            </a:endParaRPr>
          </a:p>
          <a:p>
            <a:pPr marL="743040" lvl="1" indent="-285840" defTabSz="914400">
              <a:lnSpc>
                <a:spcPct val="100000"/>
              </a:lnSpc>
              <a:buClr>
                <a:srgbClr val="FFFFFF"/>
              </a:buClr>
              <a:buFont typeface="Arial"/>
              <a:buChar char="•"/>
            </a:pPr>
            <a:r>
              <a:rPr lang="en-US" sz="1800" b="0" strike="noStrike" spc="-1" dirty="0">
                <a:solidFill>
                  <a:schemeClr val="dk1"/>
                </a:solidFill>
                <a:latin typeface="Calibri"/>
              </a:rPr>
              <a:t>Selection: ‘select cystines, </a:t>
            </a:r>
            <a:r>
              <a:rPr lang="en-US" sz="1800" b="0" strike="noStrike" spc="-1" dirty="0" err="1">
                <a:solidFill>
                  <a:schemeClr val="dk1"/>
                </a:solidFill>
                <a:latin typeface="Calibri"/>
              </a:rPr>
              <a:t>resn</a:t>
            </a:r>
            <a:r>
              <a:rPr lang="en-US" sz="1800" b="0" strike="noStrike" spc="-1" dirty="0">
                <a:solidFill>
                  <a:schemeClr val="dk1"/>
                </a:solidFill>
                <a:latin typeface="Calibri"/>
              </a:rPr>
              <a:t> CYS’</a:t>
            </a:r>
            <a:endParaRPr lang="en-US" sz="1800" b="0" strike="noStrike" spc="-1" dirty="0">
              <a:solidFill>
                <a:srgbClr val="000000"/>
              </a:solidFill>
              <a:latin typeface="Arial"/>
            </a:endParaRPr>
          </a:p>
          <a:p>
            <a:pPr marL="743040" lvl="1" indent="-285840" defTabSz="914400">
              <a:lnSpc>
                <a:spcPct val="100000"/>
              </a:lnSpc>
              <a:buClr>
                <a:srgbClr val="FFFFFF"/>
              </a:buClr>
              <a:buFont typeface="Arial"/>
              <a:buChar char="•"/>
            </a:pPr>
            <a:r>
              <a:rPr lang="en-US" sz="1800" b="0" strike="noStrike" spc="-1" dirty="0">
                <a:solidFill>
                  <a:schemeClr val="dk1"/>
                </a:solidFill>
                <a:latin typeface="Calibri"/>
              </a:rPr>
              <a:t>Hypothesis: No, it doesn’t seem that CYS-CYS interactions are important at this interface. </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12" name="Picture 16" descr="A picture containing text&#10;&#10;Description automatically generated">
            <a:extLst>
              <a:ext uri="{FF2B5EF4-FFF2-40B4-BE49-F238E27FC236}">
                <a16:creationId xmlns:a16="http://schemas.microsoft.com/office/drawing/2014/main" id="{93C477D4-316F-2AD6-BA28-521DD7977ED5}"/>
              </a:ext>
            </a:extLst>
          </p:cNvPr>
          <p:cNvPicPr/>
          <p:nvPr/>
        </p:nvPicPr>
        <p:blipFill>
          <a:blip r:embed="rId2"/>
          <a:srcRect t="13958" b="16546"/>
          <a:stretch/>
        </p:blipFill>
        <p:spPr>
          <a:xfrm>
            <a:off x="6484680" y="3412800"/>
            <a:ext cx="2922480" cy="2256840"/>
          </a:xfrm>
          <a:prstGeom prst="rect">
            <a:avLst/>
          </a:prstGeom>
          <a:ln w="0">
            <a:noFill/>
          </a:ln>
        </p:spPr>
      </p:pic>
    </p:spTree>
    <p:extLst>
      <p:ext uri="{BB962C8B-B14F-4D97-AF65-F5344CB8AC3E}">
        <p14:creationId xmlns:p14="http://schemas.microsoft.com/office/powerpoint/2010/main" val="35667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5670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3A63E-487E-D735-3EEA-F796AAA6FBEA}"/>
              </a:ext>
            </a:extLst>
          </p:cNvPr>
          <p:cNvSpPr>
            <a:spLocks noGrp="1"/>
          </p:cNvSpPr>
          <p:nvPr>
            <p:ph type="title"/>
          </p:nvPr>
        </p:nvSpPr>
        <p:spPr>
          <a:xfrm>
            <a:off x="803149" y="307356"/>
            <a:ext cx="5065087" cy="1576693"/>
          </a:xfrm>
        </p:spPr>
        <p:txBody>
          <a:bodyPr vert="horz" lIns="91440" tIns="45720" rIns="91440" bIns="45720" rtlCol="0" anchor="b">
            <a:normAutofit/>
          </a:bodyPr>
          <a:lstStyle/>
          <a:p>
            <a:r>
              <a:rPr lang="en-US" b="0" strike="noStrike" kern="1200" spc="-1" dirty="0">
                <a:solidFill>
                  <a:schemeClr val="tx1"/>
                </a:solidFill>
                <a:latin typeface="+mj-lt"/>
                <a:ea typeface="+mj-ea"/>
                <a:cs typeface="+mj-cs"/>
              </a:rPr>
              <a:t>Selection Algebra:</a:t>
            </a:r>
            <a:endParaRPr lang="en-US" kern="1200" dirty="0">
              <a:solidFill>
                <a:schemeClr val="tx1"/>
              </a:solidFill>
              <a:latin typeface="+mj-lt"/>
              <a:ea typeface="+mj-ea"/>
              <a:cs typeface="+mj-cs"/>
            </a:endParaRPr>
          </a:p>
        </p:txBody>
      </p:sp>
      <p:sp>
        <p:nvSpPr>
          <p:cNvPr id="4" name="PlaceHolder 2">
            <a:extLst>
              <a:ext uri="{FF2B5EF4-FFF2-40B4-BE49-F238E27FC236}">
                <a16:creationId xmlns:a16="http://schemas.microsoft.com/office/drawing/2014/main" id="{223E68DF-8A0C-922F-CA00-FC71FCB2B4D9}"/>
              </a:ext>
            </a:extLst>
          </p:cNvPr>
          <p:cNvSpPr txBox="1">
            <a:spLocks/>
          </p:cNvSpPr>
          <p:nvPr/>
        </p:nvSpPr>
        <p:spPr>
          <a:xfrm>
            <a:off x="803149" y="2241920"/>
            <a:ext cx="3554166" cy="3121273"/>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spcBef>
                <a:spcPts val="1001"/>
              </a:spcBef>
              <a:buClr>
                <a:srgbClr val="FFFFFF"/>
              </a:buClr>
              <a:buFont typeface="Arial" panose="020B0604020202020204" pitchFamily="34" charset="0"/>
              <a:buChar char="•"/>
            </a:pPr>
            <a:r>
              <a:rPr lang="en-US" sz="1200" dirty="0">
                <a:latin typeface="+mn-lt"/>
              </a:rPr>
              <a:t>Using </a:t>
            </a:r>
            <a:r>
              <a:rPr lang="en-US" sz="1200" dirty="0" err="1">
                <a:latin typeface="+mn-lt"/>
              </a:rPr>
              <a:t>pymols</a:t>
            </a:r>
            <a:r>
              <a:rPr lang="en-US" sz="1200" dirty="0">
                <a:latin typeface="+mn-lt"/>
              </a:rPr>
              <a:t> selection algebra allows for programmatic and fine-tuned manipulation of protein structures. </a:t>
            </a:r>
          </a:p>
          <a:p>
            <a:pPr marL="228600" indent="-228600">
              <a:spcBef>
                <a:spcPts val="1001"/>
              </a:spcBef>
              <a:buClr>
                <a:schemeClr val="tx1"/>
              </a:buClr>
              <a:buFont typeface="Arial" panose="020B0604020202020204" pitchFamily="34" charset="0"/>
              <a:buChar char="•"/>
            </a:pPr>
            <a:r>
              <a:rPr lang="en-US" sz="1200" dirty="0"/>
              <a:t>highlight all cystines red: </a:t>
            </a:r>
          </a:p>
          <a:p>
            <a:pPr marL="685800" lvl="1" indent="-228600">
              <a:spcBef>
                <a:spcPts val="1001"/>
              </a:spcBef>
              <a:buClr>
                <a:schemeClr val="tx1"/>
              </a:buClr>
              <a:buFont typeface="Arial" panose="020B0604020202020204" pitchFamily="34" charset="0"/>
              <a:buChar char="•"/>
            </a:pPr>
            <a:r>
              <a:rPr lang="en-US" sz="1200" i="1" dirty="0"/>
              <a:t>select cystines, </a:t>
            </a:r>
            <a:r>
              <a:rPr lang="en-US" sz="1200" i="1" dirty="0" err="1"/>
              <a:t>resn</a:t>
            </a:r>
            <a:r>
              <a:rPr lang="en-US" sz="1200" i="1" dirty="0"/>
              <a:t> CYS</a:t>
            </a:r>
          </a:p>
          <a:p>
            <a:pPr marL="685800" lvl="1" indent="-228600">
              <a:spcBef>
                <a:spcPts val="1001"/>
              </a:spcBef>
              <a:buClr>
                <a:schemeClr val="tx1"/>
              </a:buClr>
              <a:buFont typeface="Arial" panose="020B0604020202020204" pitchFamily="34" charset="0"/>
              <a:buChar char="•"/>
            </a:pPr>
            <a:r>
              <a:rPr lang="en-US" sz="1200" i="1" dirty="0"/>
              <a:t>color red, cystines</a:t>
            </a:r>
          </a:p>
          <a:p>
            <a:pPr marL="228600" indent="-228600">
              <a:spcBef>
                <a:spcPts val="1001"/>
              </a:spcBef>
              <a:buClr>
                <a:schemeClr val="tx1"/>
              </a:buClr>
              <a:buFont typeface="Arial" panose="020B0604020202020204" pitchFamily="34" charset="0"/>
              <a:buChar char="•"/>
            </a:pPr>
            <a:r>
              <a:rPr lang="en-US" sz="1200" dirty="0"/>
              <a:t>show only chain A and B:</a:t>
            </a:r>
          </a:p>
          <a:p>
            <a:pPr marL="685800" lvl="1" indent="-228600">
              <a:spcBef>
                <a:spcPts val="1001"/>
              </a:spcBef>
              <a:buClr>
                <a:schemeClr val="tx1"/>
              </a:buClr>
              <a:buFont typeface="Arial" panose="020B0604020202020204" pitchFamily="34" charset="0"/>
              <a:buChar char="•"/>
            </a:pPr>
            <a:r>
              <a:rPr lang="en-US" sz="1200" i="1" dirty="0"/>
              <a:t>Select A, chain A</a:t>
            </a:r>
          </a:p>
          <a:p>
            <a:pPr marL="685800" lvl="1" indent="-228600">
              <a:spcBef>
                <a:spcPts val="1001"/>
              </a:spcBef>
              <a:buClr>
                <a:schemeClr val="tx1"/>
              </a:buClr>
              <a:buFont typeface="Arial" panose="020B0604020202020204" pitchFamily="34" charset="0"/>
              <a:buChar char="•"/>
            </a:pPr>
            <a:r>
              <a:rPr lang="en-US" sz="1200" i="1" dirty="0"/>
              <a:t>hide everything, not A</a:t>
            </a:r>
          </a:p>
          <a:p>
            <a:pPr marL="228600" indent="-228600">
              <a:spcBef>
                <a:spcPts val="1001"/>
              </a:spcBef>
              <a:buClr>
                <a:schemeClr val="tx1"/>
              </a:buClr>
              <a:buFont typeface="Arial" panose="020B0604020202020204" pitchFamily="34" charset="0"/>
              <a:buChar char="•"/>
            </a:pPr>
            <a:r>
              <a:rPr lang="en-US" sz="1200" dirty="0"/>
              <a:t>Combine the two selections:</a:t>
            </a:r>
          </a:p>
          <a:p>
            <a:pPr marL="685800" lvl="1" indent="-228600">
              <a:spcBef>
                <a:spcPts val="1001"/>
              </a:spcBef>
              <a:buClr>
                <a:schemeClr val="tx1"/>
              </a:buClr>
              <a:buFont typeface="Arial" panose="020B0604020202020204" pitchFamily="34" charset="0"/>
              <a:buChar char="•"/>
            </a:pPr>
            <a:r>
              <a:rPr lang="en-US" sz="1200" dirty="0"/>
              <a:t>select </a:t>
            </a:r>
            <a:r>
              <a:rPr lang="en-US" sz="1200" dirty="0" err="1"/>
              <a:t>cys_A</a:t>
            </a:r>
            <a:r>
              <a:rPr lang="en-US" sz="1200" dirty="0"/>
              <a:t>, chain A and </a:t>
            </a:r>
            <a:r>
              <a:rPr lang="en-US" sz="1200" dirty="0" err="1"/>
              <a:t>resn</a:t>
            </a:r>
            <a:r>
              <a:rPr lang="en-US" sz="1200" dirty="0"/>
              <a:t> </a:t>
            </a:r>
            <a:r>
              <a:rPr lang="en-US" sz="1200" dirty="0" err="1"/>
              <a:t>cys</a:t>
            </a:r>
            <a:endParaRPr lang="en-US" sz="1200" dirty="0"/>
          </a:p>
          <a:p>
            <a:pPr marL="685800" lvl="1" indent="-228600">
              <a:spcBef>
                <a:spcPts val="1001"/>
              </a:spcBef>
              <a:buClr>
                <a:schemeClr val="tx1"/>
              </a:buClr>
              <a:buFont typeface="Arial" panose="020B0604020202020204" pitchFamily="34" charset="0"/>
              <a:buChar char="•"/>
            </a:pPr>
            <a:r>
              <a:rPr lang="en-US" sz="1200" dirty="0"/>
              <a:t>color red, </a:t>
            </a:r>
            <a:r>
              <a:rPr lang="en-US" sz="1200" dirty="0" err="1"/>
              <a:t>cys_A</a:t>
            </a:r>
            <a:endParaRPr lang="en-US" sz="1200" dirty="0"/>
          </a:p>
        </p:txBody>
      </p:sp>
      <p:pic>
        <p:nvPicPr>
          <p:cNvPr id="7" name="Picture 18" descr="A picture containing text&#10;&#10;Description automatically generated">
            <a:extLst>
              <a:ext uri="{FF2B5EF4-FFF2-40B4-BE49-F238E27FC236}">
                <a16:creationId xmlns:a16="http://schemas.microsoft.com/office/drawing/2014/main" id="{D7FC2733-A034-0F49-0FC1-41DB3E24A4C3}"/>
              </a:ext>
            </a:extLst>
          </p:cNvPr>
          <p:cNvPicPr/>
          <p:nvPr/>
        </p:nvPicPr>
        <p:blipFill rotWithShape="1">
          <a:blip r:embed="rId2"/>
          <a:srcRect t="10482" b="13236"/>
          <a:stretch/>
        </p:blipFill>
        <p:spPr>
          <a:xfrm>
            <a:off x="6989107" y="3044026"/>
            <a:ext cx="3098876" cy="2626528"/>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6" name="Picture 17" descr="A picture containing laser&#10;&#10;Description automatically generated">
            <a:extLst>
              <a:ext uri="{FF2B5EF4-FFF2-40B4-BE49-F238E27FC236}">
                <a16:creationId xmlns:a16="http://schemas.microsoft.com/office/drawing/2014/main" id="{528E24E7-DAE1-28E0-8D82-C77CBEF3C53F}"/>
              </a:ext>
            </a:extLst>
          </p:cNvPr>
          <p:cNvPicPr/>
          <p:nvPr/>
        </p:nvPicPr>
        <p:blipFill rotWithShape="1">
          <a:blip r:embed="rId3"/>
          <a:srcRect t="5301" r="1" b="4231"/>
          <a:stretch/>
        </p:blipFill>
        <p:spPr>
          <a:xfrm>
            <a:off x="4463418" y="2032377"/>
            <a:ext cx="2859457" cy="2874356"/>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5" name="Picture 10" descr="A picture containing text&#10;&#10;Description automatically generated">
            <a:extLst>
              <a:ext uri="{FF2B5EF4-FFF2-40B4-BE49-F238E27FC236}">
                <a16:creationId xmlns:a16="http://schemas.microsoft.com/office/drawing/2014/main" id="{8420C5E0-7DE5-D897-6EA8-D9271CFB1C8D}"/>
              </a:ext>
            </a:extLst>
          </p:cNvPr>
          <p:cNvPicPr/>
          <p:nvPr/>
        </p:nvPicPr>
        <p:blipFill rotWithShape="1">
          <a:blip r:embed="rId4"/>
          <a:srcRect t="13904" r="2" b="16599"/>
          <a:stretch/>
        </p:blipFill>
        <p:spPr>
          <a:xfrm>
            <a:off x="6301237" y="-4"/>
            <a:ext cx="3786746" cy="2924163"/>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136664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2403-9CB2-4837-F9CC-40D4B041E307}"/>
              </a:ext>
            </a:extLst>
          </p:cNvPr>
          <p:cNvSpPr>
            <a:spLocks noGrp="1"/>
          </p:cNvSpPr>
          <p:nvPr>
            <p:ph type="title"/>
          </p:nvPr>
        </p:nvSpPr>
        <p:spPr/>
        <p:txBody>
          <a:bodyPr/>
          <a:lstStyle/>
          <a:p>
            <a:r>
              <a:rPr lang="en-US" sz="4400" b="0" strike="noStrike" spc="-1" dirty="0">
                <a:solidFill>
                  <a:schemeClr val="dk1"/>
                </a:solidFill>
                <a:latin typeface="Calibri Light"/>
              </a:rPr>
              <a:t>Selections and Objects:</a:t>
            </a:r>
            <a:endParaRPr lang="en-US" dirty="0"/>
          </a:p>
        </p:txBody>
      </p:sp>
      <p:sp>
        <p:nvSpPr>
          <p:cNvPr id="4" name="PlaceHolder 2">
            <a:extLst>
              <a:ext uri="{FF2B5EF4-FFF2-40B4-BE49-F238E27FC236}">
                <a16:creationId xmlns:a16="http://schemas.microsoft.com/office/drawing/2014/main" id="{E966B666-2138-1B70-6254-5DCEDC3975D9}"/>
              </a:ext>
            </a:extLst>
          </p:cNvPr>
          <p:cNvSpPr txBox="1">
            <a:spLocks/>
          </p:cNvSpPr>
          <p:nvPr/>
        </p:nvSpPr>
        <p:spPr>
          <a:xfrm>
            <a:off x="301133" y="1775364"/>
            <a:ext cx="2780640" cy="2823840"/>
          </a:xfrm>
          <a:prstGeom prst="rect">
            <a:avLst/>
          </a:prstGeom>
          <a:noFill/>
          <a:ln w="0">
            <a:noFill/>
          </a:ln>
        </p:spPr>
        <p:txBody>
          <a:bodyPr lIns="91440" tIns="45720" rIns="91440" bIns="45720" anchor="t">
            <a:normAutofit fontScale="8748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spcBef>
                <a:spcPts val="1001"/>
              </a:spcBef>
              <a:buClr>
                <a:srgbClr val="FFFFFF"/>
              </a:buClr>
              <a:buFont typeface="Arial"/>
              <a:buChar char="•"/>
            </a:pPr>
            <a:r>
              <a:rPr lang="en-US" sz="1400" spc="-1">
                <a:solidFill>
                  <a:schemeClr val="dk1"/>
                </a:solidFill>
                <a:latin typeface="Calibri"/>
              </a:rPr>
              <a:t>Selections allow for manipulation of part of a protein:</a:t>
            </a:r>
          </a:p>
          <a:p>
            <a:pPr marL="685800" lvl="1" indent="-228600">
              <a:lnSpc>
                <a:spcPct val="90000"/>
              </a:lnSpc>
              <a:spcBef>
                <a:spcPts val="499"/>
              </a:spcBef>
              <a:buClr>
                <a:srgbClr val="FFFFFF"/>
              </a:buClr>
              <a:buFont typeface="Arial"/>
              <a:buChar char="•"/>
            </a:pPr>
            <a:r>
              <a:rPr lang="en-US" sz="1400" kern="0" spc="-1">
                <a:solidFill>
                  <a:schemeClr val="dk1"/>
                </a:solidFill>
                <a:latin typeface="Calibri"/>
              </a:rPr>
              <a:t>select `name`, `selection algebra`</a:t>
            </a:r>
          </a:p>
          <a:p>
            <a:pPr marL="228600" indent="-228600">
              <a:spcBef>
                <a:spcPts val="1001"/>
              </a:spcBef>
              <a:buClr>
                <a:srgbClr val="FFFFFF"/>
              </a:buClr>
              <a:buFont typeface="Arial"/>
              <a:buChar char="•"/>
            </a:pPr>
            <a:r>
              <a:rPr lang="en-US" sz="1400" spc="-1">
                <a:solidFill>
                  <a:schemeClr val="dk1"/>
                </a:solidFill>
                <a:latin typeface="Calibri"/>
              </a:rPr>
              <a:t>Selections will appear wrapped in parenthesis. </a:t>
            </a:r>
          </a:p>
          <a:p>
            <a:pPr marL="228600" indent="-228600">
              <a:spcBef>
                <a:spcPts val="1001"/>
              </a:spcBef>
              <a:buClr>
                <a:srgbClr val="FFFFFF"/>
              </a:buClr>
              <a:buFont typeface="Arial"/>
              <a:buChar char="•"/>
            </a:pPr>
            <a:r>
              <a:rPr lang="en-US" sz="1400" spc="-1">
                <a:solidFill>
                  <a:schemeClr val="dk1"/>
                </a:solidFill>
                <a:latin typeface="Calibri"/>
              </a:rPr>
              <a:t>Selections can also be made by clicking on a structure. </a:t>
            </a:r>
          </a:p>
          <a:p>
            <a:pPr marL="228600" indent="-228600">
              <a:spcBef>
                <a:spcPts val="1001"/>
              </a:spcBef>
              <a:buClr>
                <a:srgbClr val="FFFFFF"/>
              </a:buClr>
              <a:buFont typeface="Arial"/>
              <a:buChar char="•"/>
            </a:pPr>
            <a:r>
              <a:rPr lang="en-US" sz="1400" spc="-1">
                <a:solidFill>
                  <a:schemeClr val="dk1"/>
                </a:solidFill>
                <a:latin typeface="Calibri"/>
              </a:rPr>
              <a:t>Selections </a:t>
            </a:r>
            <a:r>
              <a:rPr lang="en-US" sz="1400" b="1" spc="-1">
                <a:solidFill>
                  <a:schemeClr val="dk1"/>
                </a:solidFill>
                <a:latin typeface="Calibri"/>
              </a:rPr>
              <a:t>cannot </a:t>
            </a:r>
            <a:r>
              <a:rPr lang="en-US" sz="1400" spc="-1">
                <a:solidFill>
                  <a:schemeClr val="dk1"/>
                </a:solidFill>
                <a:latin typeface="Calibri"/>
              </a:rPr>
              <a:t>override</a:t>
            </a:r>
            <a:r>
              <a:rPr lang="en-US" sz="1400" b="1" spc="-1">
                <a:solidFill>
                  <a:schemeClr val="dk1"/>
                </a:solidFill>
                <a:latin typeface="Calibri"/>
              </a:rPr>
              <a:t> </a:t>
            </a:r>
            <a:r>
              <a:rPr lang="en-US" sz="1400" spc="-1">
                <a:solidFill>
                  <a:schemeClr val="dk1"/>
                </a:solidFill>
                <a:latin typeface="Calibri"/>
              </a:rPr>
              <a:t>behavior of parent objects</a:t>
            </a:r>
          </a:p>
          <a:p>
            <a:pPr marL="228600" indent="-228600">
              <a:spcBef>
                <a:spcPts val="1001"/>
              </a:spcBef>
              <a:buClr>
                <a:srgbClr val="FFFFFF"/>
              </a:buClr>
              <a:buFont typeface="Arial"/>
              <a:buChar char="•"/>
            </a:pPr>
            <a:r>
              <a:rPr lang="en-US" sz="1400" spc="-1">
                <a:solidFill>
                  <a:schemeClr val="dk1"/>
                </a:solidFill>
                <a:latin typeface="Calibri"/>
              </a:rPr>
              <a:t>Instead generate an object from a selection:</a:t>
            </a:r>
          </a:p>
          <a:p>
            <a:pPr marL="685800" lvl="1" indent="-228600">
              <a:lnSpc>
                <a:spcPct val="90000"/>
              </a:lnSpc>
              <a:spcBef>
                <a:spcPts val="499"/>
              </a:spcBef>
              <a:buClr>
                <a:srgbClr val="FFFFFF"/>
              </a:buClr>
              <a:buFont typeface="Arial"/>
              <a:buChar char="•"/>
            </a:pPr>
            <a:r>
              <a:rPr lang="en-US" sz="1400" kern="0" spc="-1">
                <a:solidFill>
                  <a:schemeClr val="dk1"/>
                </a:solidFill>
                <a:latin typeface="Calibri"/>
              </a:rPr>
              <a:t> create `object name`, `selection name`</a:t>
            </a:r>
          </a:p>
          <a:p>
            <a:pPr>
              <a:spcBef>
                <a:spcPts val="1001"/>
              </a:spcBef>
              <a:tabLst>
                <a:tab pos="0" algn="l"/>
              </a:tabLst>
            </a:pPr>
            <a:endParaRPr lang="en-US" sz="1400" spc="-1" dirty="0">
              <a:solidFill>
                <a:schemeClr val="dk1"/>
              </a:solidFill>
              <a:latin typeface="Calibri"/>
            </a:endParaRPr>
          </a:p>
        </p:txBody>
      </p:sp>
      <p:pic>
        <p:nvPicPr>
          <p:cNvPr id="5" name="Picture 33">
            <a:extLst>
              <a:ext uri="{FF2B5EF4-FFF2-40B4-BE49-F238E27FC236}">
                <a16:creationId xmlns:a16="http://schemas.microsoft.com/office/drawing/2014/main" id="{C8227558-FAA0-1681-6867-DA3FB5950AB1}"/>
              </a:ext>
            </a:extLst>
          </p:cNvPr>
          <p:cNvPicPr/>
          <p:nvPr/>
        </p:nvPicPr>
        <p:blipFill>
          <a:blip r:embed="rId2"/>
          <a:stretch/>
        </p:blipFill>
        <p:spPr>
          <a:xfrm>
            <a:off x="4218840" y="1661775"/>
            <a:ext cx="5167440" cy="3501000"/>
          </a:xfrm>
          <a:prstGeom prst="rect">
            <a:avLst/>
          </a:prstGeom>
          <a:ln w="0">
            <a:noFill/>
          </a:ln>
        </p:spPr>
      </p:pic>
    </p:spTree>
    <p:extLst>
      <p:ext uri="{BB962C8B-B14F-4D97-AF65-F5344CB8AC3E}">
        <p14:creationId xmlns:p14="http://schemas.microsoft.com/office/powerpoint/2010/main" val="3545888254"/>
      </p:ext>
    </p:extLst>
  </p:cSld>
  <p:clrMapOvr>
    <a:masterClrMapping/>
  </p:clrMapOvr>
</p:sld>
</file>

<file path=ppt/theme/theme1.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1573</TotalTime>
  <Words>3319</Words>
  <Application>Microsoft Macintosh PowerPoint</Application>
  <PresentationFormat>Custom</PresentationFormat>
  <Paragraphs>194</Paragraphs>
  <Slides>23</Slides>
  <Notes>8</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Calibri Light</vt:lpstr>
      <vt:lpstr>Courier New</vt:lpstr>
      <vt:lpstr>Garamond</vt:lpstr>
      <vt:lpstr>Symbol</vt:lpstr>
      <vt:lpstr>Times New Roman</vt:lpstr>
      <vt:lpstr>Wingdings</vt:lpstr>
      <vt:lpstr>Office Theme</vt:lpstr>
      <vt:lpstr>Office Theme</vt:lpstr>
      <vt:lpstr>Office Theme</vt:lpstr>
      <vt:lpstr>Molecular Visualization:  Pymol</vt:lpstr>
      <vt:lpstr>Downloading and Running Pymol:</vt:lpstr>
      <vt:lpstr>Pymol Resources: </vt:lpstr>
      <vt:lpstr>Pymol Interface:</vt:lpstr>
      <vt:lpstr>Selection Interface:</vt:lpstr>
      <vt:lpstr>Representing Molecules:</vt:lpstr>
      <vt:lpstr>The Essence of Pymol:</vt:lpstr>
      <vt:lpstr>Selection Algebra:</vt:lpstr>
      <vt:lpstr>Selections and Objects:</vt:lpstr>
      <vt:lpstr>Pymol Functions: </vt:lpstr>
      <vt:lpstr>Molecular Data Structures:</vt:lpstr>
      <vt:lpstr>Accessing Structure Data:</vt:lpstr>
      <vt:lpstr>Accessing Structure Data 2:</vt:lpstr>
      <vt:lpstr>PowerPoint Presentation</vt:lpstr>
      <vt:lpstr>PowerPoint Presentation</vt:lpstr>
      <vt:lpstr>Opening PDBS in Pymol:</vt:lpstr>
      <vt:lpstr>Protein-DNA Interaction</vt:lpstr>
      <vt:lpstr>Publication Quality Images:  </vt:lpstr>
      <vt:lpstr>Publication Quality Images: Presets</vt:lpstr>
      <vt:lpstr>Using Pymol Scripts:</vt:lpstr>
      <vt:lpstr>Exercise 1:</vt:lpstr>
      <vt:lpstr>Exercise 2:</vt:lpstr>
      <vt:lpstr>Do More With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Visualization:  Pymol</dc:title>
  <dc:subject/>
  <dc:creator/>
  <dc:description/>
  <cp:lastModifiedBy>Evan Edelstein</cp:lastModifiedBy>
  <cp:revision>38</cp:revision>
  <dcterms:created xsi:type="dcterms:W3CDTF">2023-10-23T20:01:38Z</dcterms:created>
  <dcterms:modified xsi:type="dcterms:W3CDTF">2023-10-31T13:24:04Z</dcterms:modified>
  <dc:language>en-US</dc:language>
</cp:coreProperties>
</file>